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273" r:id="rId14"/>
    <p:sldId id="267" r:id="rId15"/>
    <p:sldId id="268" r:id="rId16"/>
    <p:sldId id="270"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0" d="100"/>
          <a:sy n="70" d="100"/>
        </p:scale>
        <p:origin x="60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73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8094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7627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751761" y="1144072"/>
            <a:ext cx="7640479" cy="2593538"/>
          </a:xfrm>
          <a:prstGeom prst="rect">
            <a:avLst/>
          </a:prstGeom>
          <a:noFill/>
          <a:ln/>
        </p:spPr>
        <p:txBody>
          <a:bodyPr wrap="square" rtlCol="0" anchor="t"/>
          <a:lstStyle/>
          <a:p>
            <a:pPr marL="0" indent="0">
              <a:lnSpc>
                <a:spcPts val="6808"/>
              </a:lnSpc>
              <a:buNone/>
            </a:pPr>
            <a:r>
              <a:rPr lang="en-US" sz="5446" b="1" kern="0" spc="-32" dirty="0">
                <a:solidFill>
                  <a:srgbClr val="000000"/>
                </a:solidFill>
                <a:latin typeface="adonis-web" pitchFamily="34" charset="0"/>
                <a:ea typeface="adonis-web" pitchFamily="34" charset="-122"/>
                <a:cs typeface="adonis-web" pitchFamily="34" charset="-120"/>
              </a:rPr>
              <a:t>Designing ER Diagrams for Booking and Reservation Systems</a:t>
            </a:r>
            <a:endParaRPr lang="en-US" sz="5446" dirty="0"/>
          </a:p>
        </p:txBody>
      </p:sp>
      <p:sp>
        <p:nvSpPr>
          <p:cNvPr id="6" name="Text 2"/>
          <p:cNvSpPr/>
          <p:nvPr/>
        </p:nvSpPr>
        <p:spPr>
          <a:xfrm>
            <a:off x="751761" y="4038243"/>
            <a:ext cx="7640479" cy="962263"/>
          </a:xfrm>
          <a:prstGeom prst="rect">
            <a:avLst/>
          </a:prstGeom>
          <a:noFill/>
          <a:ln/>
        </p:spPr>
        <p:txBody>
          <a:bodyPr wrap="square" rtlCol="0" anchor="t"/>
          <a:lstStyle/>
          <a:p>
            <a:pPr marL="0" indent="0">
              <a:lnSpc>
                <a:spcPts val="2526"/>
              </a:lnSpc>
              <a:buNone/>
            </a:pPr>
            <a:r>
              <a:rPr lang="en-US" sz="1579" kern="0" spc="-32" dirty="0">
                <a:solidFill>
                  <a:srgbClr val="272525"/>
                </a:solidFill>
                <a:latin typeface="Source Sans Pro" pitchFamily="34" charset="0"/>
                <a:ea typeface="Source Sans Pro" pitchFamily="34" charset="-122"/>
                <a:cs typeface="Source Sans Pro" pitchFamily="34" charset="-120"/>
              </a:rPr>
              <a:t>This platform offers a comprehensive booking and reservation system that caters to all aspects of managing bookings, payments, and user interactions. Users can easily register and browse through available services, utilizing features such as reviews to inform their choices.</a:t>
            </a:r>
            <a:endParaRPr lang="en-US" sz="1579" dirty="0"/>
          </a:p>
        </p:txBody>
      </p:sp>
      <p:sp>
        <p:nvSpPr>
          <p:cNvPr id="7" name="Text 3"/>
          <p:cNvSpPr/>
          <p:nvPr/>
        </p:nvSpPr>
        <p:spPr>
          <a:xfrm>
            <a:off x="751761" y="5226010"/>
            <a:ext cx="7640479" cy="1283018"/>
          </a:xfrm>
          <a:prstGeom prst="rect">
            <a:avLst/>
          </a:prstGeom>
          <a:noFill/>
          <a:ln/>
        </p:spPr>
        <p:txBody>
          <a:bodyPr wrap="square" rtlCol="0" anchor="t"/>
          <a:lstStyle/>
          <a:p>
            <a:pPr marL="0" indent="0">
              <a:lnSpc>
                <a:spcPts val="2526"/>
              </a:lnSpc>
              <a:buNone/>
            </a:pPr>
            <a:r>
              <a:rPr lang="en-US" sz="1579" kern="0" spc="-32" dirty="0">
                <a:solidFill>
                  <a:srgbClr val="272525"/>
                </a:solidFill>
                <a:latin typeface="Source Sans Pro" pitchFamily="34" charset="0"/>
                <a:ea typeface="Source Sans Pro" pitchFamily="34" charset="-122"/>
                <a:cs typeface="Source Sans Pro" pitchFamily="34" charset="-120"/>
              </a:rPr>
              <a:t>With capabilities like invoice generation, monitoring payment records, and personalized notifications, the system ensures a seamless experience for both users making reservations and managers overseeing them. In essence, it fosters a user-friendly environment for all involved in the booking process.</a:t>
            </a:r>
            <a:endParaRPr lang="en-US" sz="1579" dirty="0"/>
          </a:p>
        </p:txBody>
      </p:sp>
      <p:sp>
        <p:nvSpPr>
          <p:cNvPr id="8" name="Shape 4"/>
          <p:cNvSpPr/>
          <p:nvPr/>
        </p:nvSpPr>
        <p:spPr>
          <a:xfrm>
            <a:off x="751761" y="6749534"/>
            <a:ext cx="320754" cy="320754"/>
          </a:xfrm>
          <a:prstGeom prst="roundRect">
            <a:avLst>
              <a:gd name="adj" fmla="val 28504978"/>
            </a:avLst>
          </a:prstGeom>
          <a:solidFill>
            <a:srgbClr val="BDF1B5"/>
          </a:solidFill>
          <a:ln w="7620">
            <a:solidFill>
              <a:srgbClr val="FFFFFF"/>
            </a:solidFill>
            <a:prstDash val="solid"/>
          </a:ln>
        </p:spPr>
        <p:txBody>
          <a:bodyPr/>
          <a:lstStyle/>
          <a:p>
            <a:endParaRPr lang="en-IN"/>
          </a:p>
        </p:txBody>
      </p:sp>
      <p:sp>
        <p:nvSpPr>
          <p:cNvPr id="9" name="Text 5"/>
          <p:cNvSpPr/>
          <p:nvPr/>
        </p:nvSpPr>
        <p:spPr>
          <a:xfrm>
            <a:off x="838557" y="6836688"/>
            <a:ext cx="147042" cy="146328"/>
          </a:xfrm>
          <a:prstGeom prst="rect">
            <a:avLst/>
          </a:prstGeom>
          <a:noFill/>
          <a:ln/>
        </p:spPr>
        <p:txBody>
          <a:bodyPr wrap="none" rtlCol="0" anchor="t"/>
          <a:lstStyle/>
          <a:p>
            <a:pPr marL="0" indent="0" algn="ctr">
              <a:lnSpc>
                <a:spcPts val="1152"/>
              </a:lnSpc>
              <a:buNone/>
            </a:pPr>
            <a:r>
              <a:rPr lang="en-US" sz="1152" kern="0" spc="-32" dirty="0">
                <a:solidFill>
                  <a:srgbClr val="3C3838"/>
                </a:solidFill>
                <a:latin typeface="Source Sans Pro" pitchFamily="34" charset="0"/>
                <a:ea typeface="Source Sans Pro" pitchFamily="34" charset="-122"/>
                <a:cs typeface="Source Sans Pro" pitchFamily="34" charset="-120"/>
              </a:rPr>
              <a:t>pa</a:t>
            </a:r>
            <a:endParaRPr lang="en-US" sz="1152" dirty="0"/>
          </a:p>
        </p:txBody>
      </p:sp>
      <p:sp>
        <p:nvSpPr>
          <p:cNvPr id="10" name="Text 6"/>
          <p:cNvSpPr/>
          <p:nvPr/>
        </p:nvSpPr>
        <p:spPr>
          <a:xfrm>
            <a:off x="1172647" y="6734532"/>
            <a:ext cx="1898690" cy="350877"/>
          </a:xfrm>
          <a:prstGeom prst="rect">
            <a:avLst/>
          </a:prstGeom>
          <a:noFill/>
          <a:ln/>
        </p:spPr>
        <p:txBody>
          <a:bodyPr wrap="none" rtlCol="0" anchor="t"/>
          <a:lstStyle/>
          <a:p>
            <a:pPr marL="0" indent="0" algn="l">
              <a:lnSpc>
                <a:spcPts val="2763"/>
              </a:lnSpc>
              <a:buNone/>
            </a:pPr>
            <a:r>
              <a:rPr lang="en-US" sz="1973" b="1" kern="0" spc="-32" dirty="0">
                <a:solidFill>
                  <a:srgbClr val="272525"/>
                </a:solidFill>
                <a:latin typeface="Source Sans Pro" pitchFamily="34" charset="0"/>
                <a:ea typeface="Source Sans Pro" pitchFamily="34" charset="-122"/>
                <a:cs typeface="Source Sans Pro" pitchFamily="34" charset="-120"/>
              </a:rPr>
              <a:t>By Goutam </a:t>
            </a:r>
            <a:r>
              <a:rPr lang="en-US" sz="1973" b="1" kern="0" spc="-32" dirty="0" err="1">
                <a:solidFill>
                  <a:srgbClr val="272525"/>
                </a:solidFill>
                <a:latin typeface="Source Sans Pro" pitchFamily="34" charset="0"/>
                <a:ea typeface="Source Sans Pro" pitchFamily="34" charset="-122"/>
                <a:cs typeface="Source Sans Pro" pitchFamily="34" charset="-120"/>
              </a:rPr>
              <a:t>Kuiri</a:t>
            </a:r>
            <a:endParaRPr lang="en-US" sz="197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68282" y="301942"/>
            <a:ext cx="8345924" cy="501968"/>
          </a:xfrm>
          <a:prstGeom prst="rect">
            <a:avLst/>
          </a:prstGeom>
          <a:noFill/>
          <a:ln/>
        </p:spPr>
        <p:txBody>
          <a:bodyPr wrap="none" rtlCol="0" anchor="t"/>
          <a:lstStyle/>
          <a:p>
            <a:pPr marL="0" indent="0" algn="l">
              <a:lnSpc>
                <a:spcPts val="3953"/>
              </a:lnSpc>
              <a:buNone/>
            </a:pPr>
            <a:r>
              <a:rPr lang="en-US" sz="3162" b="1" kern="0" spc="-32" dirty="0">
                <a:solidFill>
                  <a:srgbClr val="000000"/>
                </a:solidFill>
                <a:latin typeface="adonis-web" pitchFamily="34" charset="0"/>
                <a:ea typeface="adonis-web" pitchFamily="34" charset="-122"/>
                <a:cs typeface="adonis-web" pitchFamily="34" charset="-120"/>
              </a:rPr>
              <a:t>ER Diagram of Booking and Reservation Systems</a:t>
            </a:r>
            <a:endParaRPr lang="en-US" sz="3162" dirty="0"/>
          </a:p>
        </p:txBody>
      </p:sp>
      <p:pic>
        <p:nvPicPr>
          <p:cNvPr id="8" name="Picture 7" descr="A diagram of a company&#10;&#10;Description automatically generated">
            <a:extLst>
              <a:ext uri="{FF2B5EF4-FFF2-40B4-BE49-F238E27FC236}">
                <a16:creationId xmlns:a16="http://schemas.microsoft.com/office/drawing/2014/main" id="{9829BA4E-3FC7-6BA4-2362-7955CD1F6391}"/>
              </a:ext>
            </a:extLst>
          </p:cNvPr>
          <p:cNvPicPr>
            <a:picLocks noChangeAspect="1"/>
          </p:cNvPicPr>
          <p:nvPr/>
        </p:nvPicPr>
        <p:blipFill rotWithShape="1">
          <a:blip r:embed="rId4"/>
          <a:srcRect t="9967"/>
          <a:stretch/>
        </p:blipFill>
        <p:spPr>
          <a:xfrm>
            <a:off x="391886" y="1105852"/>
            <a:ext cx="13084628" cy="6878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156370"/>
          </a:xfrm>
          <a:prstGeom prst="rect">
            <a:avLst/>
          </a:prstGeom>
        </p:spPr>
      </p:pic>
      <p:sp>
        <p:nvSpPr>
          <p:cNvPr id="3" name="Shape 0"/>
          <p:cNvSpPr/>
          <p:nvPr/>
        </p:nvSpPr>
        <p:spPr>
          <a:xfrm>
            <a:off x="0" y="1"/>
            <a:ext cx="14630400" cy="10156370"/>
          </a:xfrm>
          <a:prstGeom prst="rect">
            <a:avLst/>
          </a:prstGeom>
          <a:solidFill>
            <a:srgbClr val="FFFFFF">
              <a:alpha val="75000"/>
            </a:srgbClr>
          </a:solidFill>
          <a:ln/>
        </p:spPr>
        <p:txBody>
          <a:bodyPr/>
          <a:lstStyle/>
          <a:p>
            <a:endParaRPr lang="en-IN"/>
          </a:p>
        </p:txBody>
      </p:sp>
      <p:sp>
        <p:nvSpPr>
          <p:cNvPr id="4" name="Text 1"/>
          <p:cNvSpPr/>
          <p:nvPr/>
        </p:nvSpPr>
        <p:spPr>
          <a:xfrm>
            <a:off x="474770" y="427673"/>
            <a:ext cx="3110746" cy="388858"/>
          </a:xfrm>
          <a:prstGeom prst="rect">
            <a:avLst/>
          </a:prstGeom>
          <a:noFill/>
          <a:ln/>
        </p:spPr>
        <p:txBody>
          <a:bodyPr wrap="none" rtlCol="0" anchor="t"/>
          <a:lstStyle/>
          <a:p>
            <a:pPr marL="0" indent="0" algn="l">
              <a:lnSpc>
                <a:spcPts val="3062"/>
              </a:lnSpc>
              <a:buNone/>
            </a:pPr>
            <a:r>
              <a:rPr lang="en-US" sz="2449" b="1" kern="0" spc="-24" dirty="0">
                <a:solidFill>
                  <a:srgbClr val="000000"/>
                </a:solidFill>
                <a:latin typeface="adonis-web" pitchFamily="34" charset="0"/>
                <a:ea typeface="adonis-web" pitchFamily="34" charset="-122"/>
                <a:cs typeface="adonis-web" pitchFamily="34" charset="-120"/>
              </a:rPr>
              <a:t>Entities in SQL Format</a:t>
            </a:r>
            <a:endParaRPr lang="en-US" sz="2449" dirty="0"/>
          </a:p>
        </p:txBody>
      </p:sp>
      <p:sp>
        <p:nvSpPr>
          <p:cNvPr id="6" name="Shape 3"/>
          <p:cNvSpPr/>
          <p:nvPr/>
        </p:nvSpPr>
        <p:spPr>
          <a:xfrm>
            <a:off x="395032" y="1127641"/>
            <a:ext cx="10396912" cy="8908988"/>
          </a:xfrm>
          <a:prstGeom prst="roundRect">
            <a:avLst>
              <a:gd name="adj" fmla="val 0"/>
            </a:avLst>
          </a:prstGeom>
          <a:solidFill>
            <a:srgbClr val="F7E9FB"/>
          </a:solidFill>
          <a:ln/>
        </p:spPr>
        <p:txBody>
          <a:bodyPr/>
          <a:lstStyle/>
          <a:p>
            <a:endParaRPr lang="en-IN"/>
          </a:p>
        </p:txBody>
      </p:sp>
      <p:sp>
        <p:nvSpPr>
          <p:cNvPr id="7" name="Text 4"/>
          <p:cNvSpPr/>
          <p:nvPr/>
        </p:nvSpPr>
        <p:spPr>
          <a:xfrm>
            <a:off x="903514" y="1774371"/>
            <a:ext cx="12866915" cy="8066315"/>
          </a:xfrm>
          <a:prstGeom prst="rect">
            <a:avLst/>
          </a:prstGeom>
          <a:noFill/>
          <a:ln/>
        </p:spPr>
        <p:txBody>
          <a:bodyPr wrap="square" rtlCol="0" anchor="t"/>
          <a:lstStyle/>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Users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UserID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Name VARCHAR(255),</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Email VARCHAR(255),</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Phone VARCHAR(20)</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Services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ServiceID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Name VARCHAR(255),</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Description TEXT,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Price DECIMAL(10, 2)</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Bookings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BookingID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UserID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ServiceID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Date DATE,</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Status VARCHAR(50),</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(UserID) REFERENCES Users(UserID),</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(ServiceID) REFERENCES Services(ServiceID)</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Locations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LocationID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Name VARCHAR(255),</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Address VARCHAR(255),</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City VARCHAR(100),</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Country VARCHAR(100)</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9503229"/>
          </a:xfrm>
          <a:prstGeom prst="rect">
            <a:avLst/>
          </a:prstGeom>
        </p:spPr>
      </p:pic>
      <p:sp>
        <p:nvSpPr>
          <p:cNvPr id="3" name="Shape 0"/>
          <p:cNvSpPr/>
          <p:nvPr/>
        </p:nvSpPr>
        <p:spPr>
          <a:xfrm>
            <a:off x="0" y="304800"/>
            <a:ext cx="14630400" cy="9198428"/>
          </a:xfrm>
          <a:prstGeom prst="rect">
            <a:avLst/>
          </a:prstGeom>
          <a:solidFill>
            <a:srgbClr val="FFFFFF">
              <a:alpha val="75000"/>
            </a:srgbClr>
          </a:solidFill>
          <a:ln/>
        </p:spPr>
        <p:txBody>
          <a:bodyPr/>
          <a:lstStyle/>
          <a:p>
            <a:endParaRPr lang="en-IN"/>
          </a:p>
        </p:txBody>
      </p:sp>
      <p:sp>
        <p:nvSpPr>
          <p:cNvPr id="4" name="Text 1"/>
          <p:cNvSpPr/>
          <p:nvPr/>
        </p:nvSpPr>
        <p:spPr>
          <a:xfrm>
            <a:off x="474770" y="427673"/>
            <a:ext cx="3110746" cy="388858"/>
          </a:xfrm>
          <a:prstGeom prst="rect">
            <a:avLst/>
          </a:prstGeom>
          <a:noFill/>
          <a:ln/>
        </p:spPr>
        <p:txBody>
          <a:bodyPr wrap="none" rtlCol="0" anchor="t"/>
          <a:lstStyle/>
          <a:p>
            <a:pPr marL="0" indent="0" algn="l">
              <a:lnSpc>
                <a:spcPts val="3062"/>
              </a:lnSpc>
              <a:buNone/>
            </a:pPr>
            <a:r>
              <a:rPr lang="en-US" sz="2449" b="1" kern="0" spc="-24" dirty="0">
                <a:solidFill>
                  <a:srgbClr val="000000"/>
                </a:solidFill>
                <a:latin typeface="adonis-web" pitchFamily="34" charset="0"/>
                <a:ea typeface="adonis-web" pitchFamily="34" charset="-122"/>
                <a:cs typeface="adonis-web" pitchFamily="34" charset="-120"/>
              </a:rPr>
              <a:t>Entities in SQL Format</a:t>
            </a:r>
            <a:endParaRPr lang="en-US" sz="2449" dirty="0"/>
          </a:p>
        </p:txBody>
      </p:sp>
      <p:sp>
        <p:nvSpPr>
          <p:cNvPr id="6" name="Shape 3"/>
          <p:cNvSpPr/>
          <p:nvPr/>
        </p:nvSpPr>
        <p:spPr>
          <a:xfrm>
            <a:off x="395032" y="1127641"/>
            <a:ext cx="10396912" cy="8066315"/>
          </a:xfrm>
          <a:prstGeom prst="roundRect">
            <a:avLst>
              <a:gd name="adj" fmla="val 0"/>
            </a:avLst>
          </a:prstGeom>
          <a:solidFill>
            <a:srgbClr val="F7E9FB"/>
          </a:solidFill>
          <a:ln/>
        </p:spPr>
        <p:txBody>
          <a:bodyPr/>
          <a:lstStyle/>
          <a:p>
            <a:endParaRPr lang="en-IN"/>
          </a:p>
        </p:txBody>
      </p:sp>
      <p:sp>
        <p:nvSpPr>
          <p:cNvPr id="7" name="Text 4"/>
          <p:cNvSpPr/>
          <p:nvPr/>
        </p:nvSpPr>
        <p:spPr>
          <a:xfrm>
            <a:off x="903514" y="1774371"/>
            <a:ext cx="12866915" cy="8066315"/>
          </a:xfrm>
          <a:prstGeom prst="rect">
            <a:avLst/>
          </a:prstGeom>
          <a:noFill/>
          <a:ln/>
        </p:spPr>
        <p:txBody>
          <a:bodyPr wrap="square" rtlCol="0" anchor="t"/>
          <a:lstStyle/>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Reviews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ReviewID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ServiceID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Rating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Comment TEXT,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Users(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ServiceID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Services(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ServiceID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Payment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PaymentID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Amount DECIMAL(10, 2),</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PaymentDate</a:t>
            </a:r>
            <a:r>
              <a:rPr lang="en-US" sz="1225" kern="0" spc="-24" dirty="0">
                <a:solidFill>
                  <a:srgbClr val="272525"/>
                </a:solidFill>
                <a:highlight>
                  <a:srgbClr val="F7E9FB"/>
                </a:highlight>
                <a:latin typeface="Consolas" pitchFamily="34" charset="0"/>
                <a:ea typeface="Consolas" pitchFamily="34" charset="-122"/>
                <a:cs typeface="Consolas" pitchFamily="34" charset="-120"/>
              </a:rPr>
              <a:t> DATE,</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PaymentMethod</a:t>
            </a:r>
            <a:r>
              <a:rPr lang="en-US" sz="1225" kern="0" spc="-24" dirty="0">
                <a:solidFill>
                  <a:srgbClr val="272525"/>
                </a:solidFill>
                <a:highlight>
                  <a:srgbClr val="F7E9FB"/>
                </a:highlight>
                <a:latin typeface="Consolas" pitchFamily="34" charset="0"/>
                <a:ea typeface="Consolas" pitchFamily="34" charset="-122"/>
                <a:cs typeface="Consolas" pitchFamily="34" charset="-120"/>
              </a:rPr>
              <a:t> VARCHAR(100),</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Bookings(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CancellationRefund</a:t>
            </a: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CancellationRefundID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CancellationDate</a:t>
            </a:r>
            <a:r>
              <a:rPr lang="en-US" sz="1225" kern="0" spc="-24" dirty="0">
                <a:solidFill>
                  <a:srgbClr val="272525"/>
                </a:solidFill>
                <a:highlight>
                  <a:srgbClr val="F7E9FB"/>
                </a:highlight>
                <a:latin typeface="Consolas" pitchFamily="34" charset="0"/>
                <a:ea typeface="Consolas" pitchFamily="34" charset="-122"/>
                <a:cs typeface="Consolas" pitchFamily="34" charset="-120"/>
              </a:rPr>
              <a:t> DATE,</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RefundAmount</a:t>
            </a:r>
            <a:r>
              <a:rPr lang="en-US" sz="1225" kern="0" spc="-24" dirty="0">
                <a:solidFill>
                  <a:srgbClr val="272525"/>
                </a:solidFill>
                <a:highlight>
                  <a:srgbClr val="F7E9FB"/>
                </a:highlight>
                <a:latin typeface="Consolas" pitchFamily="34" charset="0"/>
                <a:ea typeface="Consolas" pitchFamily="34" charset="-122"/>
                <a:cs typeface="Consolas" pitchFamily="34" charset="-120"/>
              </a:rPr>
              <a:t> DECIMAL(10, 2),</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Bookings(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p:txBody>
      </p:sp>
    </p:spTree>
    <p:extLst>
      <p:ext uri="{BB962C8B-B14F-4D97-AF65-F5344CB8AC3E}">
        <p14:creationId xmlns:p14="http://schemas.microsoft.com/office/powerpoint/2010/main" val="181707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6781800"/>
          </a:xfrm>
          <a:prstGeom prst="rect">
            <a:avLst/>
          </a:prstGeom>
        </p:spPr>
      </p:pic>
      <p:sp>
        <p:nvSpPr>
          <p:cNvPr id="3" name="Shape 0"/>
          <p:cNvSpPr/>
          <p:nvPr/>
        </p:nvSpPr>
        <p:spPr>
          <a:xfrm>
            <a:off x="0" y="1"/>
            <a:ext cx="14630400" cy="7101958"/>
          </a:xfrm>
          <a:prstGeom prst="rect">
            <a:avLst/>
          </a:prstGeom>
          <a:solidFill>
            <a:srgbClr val="FFFFFF">
              <a:alpha val="75000"/>
            </a:srgbClr>
          </a:solidFill>
          <a:ln/>
        </p:spPr>
        <p:txBody>
          <a:bodyPr/>
          <a:lstStyle/>
          <a:p>
            <a:endParaRPr lang="en-IN"/>
          </a:p>
        </p:txBody>
      </p:sp>
      <p:sp>
        <p:nvSpPr>
          <p:cNvPr id="4" name="Text 1"/>
          <p:cNvSpPr/>
          <p:nvPr/>
        </p:nvSpPr>
        <p:spPr>
          <a:xfrm>
            <a:off x="474770" y="427673"/>
            <a:ext cx="3110746" cy="388858"/>
          </a:xfrm>
          <a:prstGeom prst="rect">
            <a:avLst/>
          </a:prstGeom>
          <a:noFill/>
          <a:ln/>
        </p:spPr>
        <p:txBody>
          <a:bodyPr wrap="none" rtlCol="0" anchor="t"/>
          <a:lstStyle/>
          <a:p>
            <a:pPr marL="0" indent="0" algn="l">
              <a:lnSpc>
                <a:spcPts val="3062"/>
              </a:lnSpc>
              <a:buNone/>
            </a:pPr>
            <a:r>
              <a:rPr lang="en-US" sz="2449" b="1" kern="0" spc="-24" dirty="0">
                <a:solidFill>
                  <a:srgbClr val="000000"/>
                </a:solidFill>
                <a:latin typeface="adonis-web" pitchFamily="34" charset="0"/>
                <a:ea typeface="adonis-web" pitchFamily="34" charset="-122"/>
                <a:cs typeface="adonis-web" pitchFamily="34" charset="-120"/>
              </a:rPr>
              <a:t>Entities in SQL Format</a:t>
            </a:r>
            <a:endParaRPr lang="en-US" sz="2449" dirty="0"/>
          </a:p>
        </p:txBody>
      </p:sp>
      <p:sp>
        <p:nvSpPr>
          <p:cNvPr id="6" name="Shape 3"/>
          <p:cNvSpPr/>
          <p:nvPr/>
        </p:nvSpPr>
        <p:spPr>
          <a:xfrm>
            <a:off x="395032" y="1127641"/>
            <a:ext cx="10396912" cy="5654159"/>
          </a:xfrm>
          <a:prstGeom prst="roundRect">
            <a:avLst>
              <a:gd name="adj" fmla="val 0"/>
            </a:avLst>
          </a:prstGeom>
          <a:solidFill>
            <a:srgbClr val="F7E9FB"/>
          </a:solidFill>
          <a:ln/>
        </p:spPr>
        <p:txBody>
          <a:bodyPr/>
          <a:lstStyle/>
          <a:p>
            <a:endParaRPr lang="en-IN"/>
          </a:p>
        </p:txBody>
      </p:sp>
      <p:sp>
        <p:nvSpPr>
          <p:cNvPr id="7" name="Text 4"/>
          <p:cNvSpPr/>
          <p:nvPr/>
        </p:nvSpPr>
        <p:spPr>
          <a:xfrm>
            <a:off x="903514" y="1774371"/>
            <a:ext cx="12866915" cy="8066315"/>
          </a:xfrm>
          <a:prstGeom prst="rect">
            <a:avLst/>
          </a:prstGeom>
          <a:noFill/>
          <a:ln/>
        </p:spPr>
        <p:txBody>
          <a:bodyPr wrap="square" rtlCol="0" anchor="t"/>
          <a:lstStyle/>
          <a:p>
            <a:pPr marL="0" indent="0">
              <a:lnSpc>
                <a:spcPts val="1960"/>
              </a:lnSpc>
              <a:buNone/>
            </a:pP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Invoices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InvoiceID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Amount DECIMAL(10, 2),</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DueDate</a:t>
            </a:r>
            <a:r>
              <a:rPr lang="en-US" sz="1225" kern="0" spc="-24" dirty="0">
                <a:solidFill>
                  <a:srgbClr val="272525"/>
                </a:solidFill>
                <a:highlight>
                  <a:srgbClr val="F7E9FB"/>
                </a:highlight>
                <a:latin typeface="Consolas" pitchFamily="34" charset="0"/>
                <a:ea typeface="Consolas" pitchFamily="34" charset="-122"/>
                <a:cs typeface="Consolas" pitchFamily="34" charset="-120"/>
              </a:rPr>
              <a:t> DATE,</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Users(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Bookings(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BookingID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CREATE TABLE Notifications (</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NotificationID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 PRIMARY KEY,</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INT,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Message TEXT,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    FOREIGN KEY (</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 REFERENCES Users(</a:t>
            </a:r>
            <a:r>
              <a:rPr lang="en-US" sz="1225" kern="0" spc="-24" dirty="0" err="1">
                <a:solidFill>
                  <a:srgbClr val="272525"/>
                </a:solidFill>
                <a:highlight>
                  <a:srgbClr val="F7E9FB"/>
                </a:highlight>
                <a:latin typeface="Consolas" pitchFamily="34" charset="0"/>
                <a:ea typeface="Consolas" pitchFamily="34" charset="-122"/>
                <a:cs typeface="Consolas" pitchFamily="34" charset="-120"/>
              </a:rPr>
              <a:t>UserID</a:t>
            </a: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r>
              <a:rPr lang="en-US" sz="1225" kern="0" spc="-24" dirty="0">
                <a:solidFill>
                  <a:srgbClr val="272525"/>
                </a:solidFill>
                <a:highlight>
                  <a:srgbClr val="F7E9FB"/>
                </a:highlight>
                <a:latin typeface="Consolas" pitchFamily="34" charset="0"/>
                <a:ea typeface="Consolas" pitchFamily="34" charset="-122"/>
                <a:cs typeface="Consolas" pitchFamily="34" charset="-120"/>
              </a:rPr>
              <a:t>);</a:t>
            </a:r>
            <a:endParaRPr lang="en-US" sz="1225" dirty="0"/>
          </a:p>
          <a:p>
            <a:pPr marL="0" indent="0">
              <a:lnSpc>
                <a:spcPts val="1960"/>
              </a:lnSpc>
              <a:buNone/>
            </a:pPr>
            <a:endParaRPr lang="en-US" sz="1225" dirty="0"/>
          </a:p>
        </p:txBody>
      </p:sp>
    </p:spTree>
    <p:extLst>
      <p:ext uri="{BB962C8B-B14F-4D97-AF65-F5344CB8AC3E}">
        <p14:creationId xmlns:p14="http://schemas.microsoft.com/office/powerpoint/2010/main" val="262026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719"/>
          </a:xfrm>
          <a:prstGeom prst="rect">
            <a:avLst/>
          </a:prstGeom>
          <a:solidFill>
            <a:srgbClr val="FFFFFF">
              <a:alpha val="75000"/>
            </a:srgbClr>
          </a:solidFill>
          <a:ln/>
        </p:spPr>
        <p:txBody>
          <a:bodyPr/>
          <a:lstStyle/>
          <a:p>
            <a:endParaRPr lang="en-IN"/>
          </a:p>
        </p:txBody>
      </p:sp>
      <p:sp>
        <p:nvSpPr>
          <p:cNvPr id="4" name="Text 1"/>
          <p:cNvSpPr/>
          <p:nvPr/>
        </p:nvSpPr>
        <p:spPr>
          <a:xfrm>
            <a:off x="639639" y="387141"/>
            <a:ext cx="4945856" cy="618173"/>
          </a:xfrm>
          <a:prstGeom prst="rect">
            <a:avLst/>
          </a:prstGeom>
          <a:noFill/>
          <a:ln/>
        </p:spPr>
        <p:txBody>
          <a:bodyPr wrap="none" rtlCol="0" anchor="t"/>
          <a:lstStyle/>
          <a:p>
            <a:pPr marL="0" indent="0">
              <a:lnSpc>
                <a:spcPts val="4868"/>
              </a:lnSpc>
              <a:buNone/>
            </a:pPr>
            <a:r>
              <a:rPr lang="en-US" sz="4000" b="1" kern="0" spc="-32" dirty="0">
                <a:solidFill>
                  <a:srgbClr val="000000"/>
                </a:solidFill>
                <a:latin typeface="adonis-web" pitchFamily="34" charset="0"/>
                <a:ea typeface="adonis-web" pitchFamily="34" charset="-122"/>
                <a:cs typeface="adonis-web" pitchFamily="34" charset="-120"/>
              </a:rPr>
              <a:t>ER Diagram</a:t>
            </a:r>
            <a:endParaRPr lang="en-US" sz="3894" dirty="0"/>
          </a:p>
        </p:txBody>
      </p:sp>
      <p:pic>
        <p:nvPicPr>
          <p:cNvPr id="8" name="Picture 7" descr="A computer screen shot of a computer&#10;&#10;Description automatically generated">
            <a:extLst>
              <a:ext uri="{FF2B5EF4-FFF2-40B4-BE49-F238E27FC236}">
                <a16:creationId xmlns:a16="http://schemas.microsoft.com/office/drawing/2014/main" id="{19AD88BE-4E01-BD0E-3B0F-0C402A326E61}"/>
              </a:ext>
            </a:extLst>
          </p:cNvPr>
          <p:cNvPicPr>
            <a:picLocks noChangeAspect="1"/>
          </p:cNvPicPr>
          <p:nvPr/>
        </p:nvPicPr>
        <p:blipFill>
          <a:blip r:embed="rId4"/>
          <a:stretch>
            <a:fillRect/>
          </a:stretch>
        </p:blipFill>
        <p:spPr>
          <a:xfrm>
            <a:off x="968829" y="1392454"/>
            <a:ext cx="11636829" cy="6450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348389" y="1151692"/>
            <a:ext cx="9933503" cy="1388745"/>
          </a:xfrm>
          <a:prstGeom prst="rect">
            <a:avLst/>
          </a:prstGeom>
          <a:noFill/>
          <a:ln/>
        </p:spPr>
        <p:txBody>
          <a:bodyPr wrap="squar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Empowering Managers and Administrators</a:t>
            </a:r>
            <a:endParaRPr lang="en-US" sz="4374" dirty="0"/>
          </a:p>
        </p:txBody>
      </p:sp>
      <p:pic>
        <p:nvPicPr>
          <p:cNvPr id="5" name="Image 1" descr="preencoded.png"/>
          <p:cNvPicPr>
            <a:picLocks noChangeAspect="1"/>
          </p:cNvPicPr>
          <p:nvPr/>
        </p:nvPicPr>
        <p:blipFill>
          <a:blip r:embed="rId4"/>
          <a:stretch>
            <a:fillRect/>
          </a:stretch>
        </p:blipFill>
        <p:spPr>
          <a:xfrm>
            <a:off x="2348389" y="2984778"/>
            <a:ext cx="555427" cy="555427"/>
          </a:xfrm>
          <a:prstGeom prst="rect">
            <a:avLst/>
          </a:prstGeom>
        </p:spPr>
      </p:pic>
      <p:sp>
        <p:nvSpPr>
          <p:cNvPr id="6" name="Text 2"/>
          <p:cNvSpPr/>
          <p:nvPr/>
        </p:nvSpPr>
        <p:spPr>
          <a:xfrm>
            <a:off x="2348389" y="3762375"/>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User Management</a:t>
            </a:r>
            <a:endParaRPr lang="en-US" sz="2187" dirty="0"/>
          </a:p>
        </p:txBody>
      </p:sp>
      <p:sp>
        <p:nvSpPr>
          <p:cNvPr id="7" name="Text 3"/>
          <p:cNvSpPr/>
          <p:nvPr/>
        </p:nvSpPr>
        <p:spPr>
          <a:xfrm>
            <a:off x="2348389" y="4242792"/>
            <a:ext cx="2233374" cy="2132409"/>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Secure user registration, login, and profile management features enable efficient user onboarding and account management.</a:t>
            </a:r>
            <a:endParaRPr lang="en-US" sz="1750" dirty="0"/>
          </a:p>
        </p:txBody>
      </p:sp>
      <p:pic>
        <p:nvPicPr>
          <p:cNvPr id="8" name="Image 2" descr="preencoded.png"/>
          <p:cNvPicPr>
            <a:picLocks noChangeAspect="1"/>
          </p:cNvPicPr>
          <p:nvPr/>
        </p:nvPicPr>
        <p:blipFill>
          <a:blip r:embed="rId5"/>
          <a:stretch>
            <a:fillRect/>
          </a:stretch>
        </p:blipFill>
        <p:spPr>
          <a:xfrm>
            <a:off x="4915019" y="2984778"/>
            <a:ext cx="555427" cy="555427"/>
          </a:xfrm>
          <a:prstGeom prst="rect">
            <a:avLst/>
          </a:prstGeom>
        </p:spPr>
      </p:pic>
      <p:sp>
        <p:nvSpPr>
          <p:cNvPr id="9" name="Text 4"/>
          <p:cNvSpPr/>
          <p:nvPr/>
        </p:nvSpPr>
        <p:spPr>
          <a:xfrm>
            <a:off x="4915019" y="3762375"/>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Invoice Generation</a:t>
            </a:r>
            <a:endParaRPr lang="en-US" sz="2187" dirty="0"/>
          </a:p>
        </p:txBody>
      </p:sp>
      <p:sp>
        <p:nvSpPr>
          <p:cNvPr id="10" name="Text 5"/>
          <p:cNvSpPr/>
          <p:nvPr/>
        </p:nvSpPr>
        <p:spPr>
          <a:xfrm>
            <a:off x="4915019" y="4242792"/>
            <a:ext cx="2233493"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Automatic invoice generation and storage for completed bookings simplifies financial record-keeping and customer communication.</a:t>
            </a:r>
            <a:endParaRPr lang="en-US" sz="1750" dirty="0"/>
          </a:p>
        </p:txBody>
      </p:sp>
      <p:pic>
        <p:nvPicPr>
          <p:cNvPr id="11" name="Image 3" descr="preencoded.png"/>
          <p:cNvPicPr>
            <a:picLocks noChangeAspect="1"/>
          </p:cNvPicPr>
          <p:nvPr/>
        </p:nvPicPr>
        <p:blipFill>
          <a:blip r:embed="rId6"/>
          <a:stretch>
            <a:fillRect/>
          </a:stretch>
        </p:blipFill>
        <p:spPr>
          <a:xfrm>
            <a:off x="7481768" y="2984778"/>
            <a:ext cx="555427" cy="555427"/>
          </a:xfrm>
          <a:prstGeom prst="rect">
            <a:avLst/>
          </a:prstGeom>
        </p:spPr>
      </p:pic>
      <p:sp>
        <p:nvSpPr>
          <p:cNvPr id="12" name="Text 6"/>
          <p:cNvSpPr/>
          <p:nvPr/>
        </p:nvSpPr>
        <p:spPr>
          <a:xfrm>
            <a:off x="7481768" y="3762375"/>
            <a:ext cx="2233374"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Reporting and Analytics</a:t>
            </a:r>
            <a:endParaRPr lang="en-US" sz="2187" dirty="0"/>
          </a:p>
        </p:txBody>
      </p:sp>
      <p:sp>
        <p:nvSpPr>
          <p:cNvPr id="13" name="Text 7"/>
          <p:cNvSpPr/>
          <p:nvPr/>
        </p:nvSpPr>
        <p:spPr>
          <a:xfrm>
            <a:off x="7481768" y="4589978"/>
            <a:ext cx="2233374"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Comprehensive reporting and analytics tools provide valuable insights into booking trends, user behavior, and service performance.</a:t>
            </a:r>
            <a:endParaRPr lang="en-US" sz="1750" dirty="0"/>
          </a:p>
        </p:txBody>
      </p:sp>
      <p:pic>
        <p:nvPicPr>
          <p:cNvPr id="14" name="Image 4" descr="preencoded.png"/>
          <p:cNvPicPr>
            <a:picLocks noChangeAspect="1"/>
          </p:cNvPicPr>
          <p:nvPr/>
        </p:nvPicPr>
        <p:blipFill>
          <a:blip r:embed="rId7"/>
          <a:stretch>
            <a:fillRect/>
          </a:stretch>
        </p:blipFill>
        <p:spPr>
          <a:xfrm>
            <a:off x="10048399" y="2984778"/>
            <a:ext cx="555427" cy="555427"/>
          </a:xfrm>
          <a:prstGeom prst="rect">
            <a:avLst/>
          </a:prstGeom>
        </p:spPr>
      </p:pic>
      <p:sp>
        <p:nvSpPr>
          <p:cNvPr id="15" name="Text 8"/>
          <p:cNvSpPr/>
          <p:nvPr/>
        </p:nvSpPr>
        <p:spPr>
          <a:xfrm>
            <a:off x="10048399" y="3762375"/>
            <a:ext cx="2233493" cy="694373"/>
          </a:xfrm>
          <a:prstGeom prst="rect">
            <a:avLst/>
          </a:prstGeom>
          <a:noFill/>
          <a:ln/>
        </p:spPr>
        <p:txBody>
          <a:bodyPr wrap="squar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Cancellation and Refund</a:t>
            </a:r>
            <a:endParaRPr lang="en-US" sz="2187" dirty="0"/>
          </a:p>
        </p:txBody>
      </p:sp>
      <p:sp>
        <p:nvSpPr>
          <p:cNvPr id="16" name="Text 9"/>
          <p:cNvSpPr/>
          <p:nvPr/>
        </p:nvSpPr>
        <p:spPr>
          <a:xfrm>
            <a:off x="10048399" y="4589978"/>
            <a:ext cx="2233493" cy="2487811"/>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Streamlined processes for handling cancellations and refunds ensure a smooth and transparent experience for both users and managers.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57080"/>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6" name="Text 2"/>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Designing an effective ER diagram is a crucial step in developing a robust booking and reservation system. By carefully defining the entities, attributes, and relationships, you can create a flexible and scalable platform that caters to the needs of both users and service providers. The ER diagram outlined in this article provides a solid foundation for building a comprehensive booking and reservation system, with features that enhance the user experience, empower managers, and streamline the overall booking and reservation process.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51821"/>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838456" y="2371844"/>
            <a:ext cx="5674638" cy="388858"/>
          </a:xfrm>
          <a:prstGeom prst="rect">
            <a:avLst/>
          </a:prstGeom>
          <a:noFill/>
          <a:ln/>
        </p:spPr>
        <p:txBody>
          <a:bodyPr wrap="none" rtlCol="0" anchor="t"/>
          <a:lstStyle/>
          <a:p>
            <a:pPr marL="0" indent="0" algn="l">
              <a:lnSpc>
                <a:spcPts val="3062"/>
              </a:lnSpc>
              <a:buNone/>
            </a:pPr>
            <a:r>
              <a:rPr lang="en-US" sz="2449" b="1" kern="0" spc="-24" dirty="0">
                <a:solidFill>
                  <a:srgbClr val="000000"/>
                </a:solidFill>
                <a:latin typeface="adonis-web" pitchFamily="34" charset="0"/>
                <a:ea typeface="adonis-web" pitchFamily="34" charset="-122"/>
                <a:cs typeface="adonis-web" pitchFamily="34" charset="-120"/>
              </a:rPr>
              <a:t>Booking and Reservation Systems Features</a:t>
            </a:r>
            <a:endParaRPr lang="en-US" sz="2449" dirty="0"/>
          </a:p>
        </p:txBody>
      </p:sp>
      <p:sp>
        <p:nvSpPr>
          <p:cNvPr id="6" name="Shape 2"/>
          <p:cNvSpPr/>
          <p:nvPr/>
        </p:nvSpPr>
        <p:spPr>
          <a:xfrm>
            <a:off x="4056221" y="2935605"/>
            <a:ext cx="31075" cy="5488543"/>
          </a:xfrm>
          <a:prstGeom prst="roundRect">
            <a:avLst>
              <a:gd name="adj" fmla="val 225238"/>
            </a:avLst>
          </a:prstGeom>
          <a:solidFill>
            <a:srgbClr val="D6BADD"/>
          </a:solidFill>
          <a:ln/>
        </p:spPr>
        <p:txBody>
          <a:bodyPr/>
          <a:lstStyle/>
          <a:p>
            <a:endParaRPr lang="en-IN"/>
          </a:p>
        </p:txBody>
      </p:sp>
      <p:sp>
        <p:nvSpPr>
          <p:cNvPr id="7" name="Shape 3"/>
          <p:cNvSpPr/>
          <p:nvPr/>
        </p:nvSpPr>
        <p:spPr>
          <a:xfrm>
            <a:off x="4246662" y="3240703"/>
            <a:ext cx="544354" cy="31075"/>
          </a:xfrm>
          <a:prstGeom prst="roundRect">
            <a:avLst>
              <a:gd name="adj" fmla="val 225238"/>
            </a:avLst>
          </a:prstGeom>
          <a:solidFill>
            <a:srgbClr val="D6BADD"/>
          </a:solidFill>
          <a:ln/>
        </p:spPr>
        <p:txBody>
          <a:bodyPr/>
          <a:lstStyle/>
          <a:p>
            <a:endParaRPr lang="en-IN"/>
          </a:p>
        </p:txBody>
      </p:sp>
      <p:sp>
        <p:nvSpPr>
          <p:cNvPr id="8" name="Shape 4"/>
          <p:cNvSpPr/>
          <p:nvPr/>
        </p:nvSpPr>
        <p:spPr>
          <a:xfrm>
            <a:off x="3896737" y="3081338"/>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9" name="Text 5"/>
          <p:cNvSpPr/>
          <p:nvPr/>
        </p:nvSpPr>
        <p:spPr>
          <a:xfrm>
            <a:off x="4006870" y="3110389"/>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1</a:t>
            </a:r>
            <a:endParaRPr lang="en-US" sz="1837" dirty="0"/>
          </a:p>
        </p:txBody>
      </p:sp>
      <p:sp>
        <p:nvSpPr>
          <p:cNvPr id="10" name="Text 6"/>
          <p:cNvSpPr/>
          <p:nvPr/>
        </p:nvSpPr>
        <p:spPr>
          <a:xfrm>
            <a:off x="4927163" y="3091101"/>
            <a:ext cx="233303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User Management</a:t>
            </a:r>
            <a:endParaRPr lang="en-US" sz="1837" dirty="0"/>
          </a:p>
        </p:txBody>
      </p:sp>
      <p:sp>
        <p:nvSpPr>
          <p:cNvPr id="11" name="Text 7"/>
          <p:cNvSpPr/>
          <p:nvPr/>
        </p:nvSpPr>
        <p:spPr>
          <a:xfrm>
            <a:off x="5175885" y="3476030"/>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Secure registration, login, and profile management.</a:t>
            </a:r>
            <a:endParaRPr lang="en-US" sz="1225" dirty="0"/>
          </a:p>
        </p:txBody>
      </p:sp>
      <p:sp>
        <p:nvSpPr>
          <p:cNvPr id="12" name="Text 8"/>
          <p:cNvSpPr/>
          <p:nvPr/>
        </p:nvSpPr>
        <p:spPr>
          <a:xfrm>
            <a:off x="5175885" y="3786902"/>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Access to booking history for users.</a:t>
            </a:r>
            <a:endParaRPr lang="en-US" sz="1225" dirty="0"/>
          </a:p>
        </p:txBody>
      </p:sp>
      <p:sp>
        <p:nvSpPr>
          <p:cNvPr id="13" name="Shape 9"/>
          <p:cNvSpPr/>
          <p:nvPr/>
        </p:nvSpPr>
        <p:spPr>
          <a:xfrm>
            <a:off x="4246662" y="4651712"/>
            <a:ext cx="544354" cy="31075"/>
          </a:xfrm>
          <a:prstGeom prst="roundRect">
            <a:avLst>
              <a:gd name="adj" fmla="val 225238"/>
            </a:avLst>
          </a:prstGeom>
          <a:solidFill>
            <a:srgbClr val="D6BADD"/>
          </a:solidFill>
          <a:ln/>
        </p:spPr>
        <p:txBody>
          <a:bodyPr/>
          <a:lstStyle/>
          <a:p>
            <a:endParaRPr lang="en-IN"/>
          </a:p>
        </p:txBody>
      </p:sp>
      <p:sp>
        <p:nvSpPr>
          <p:cNvPr id="14" name="Shape 10"/>
          <p:cNvSpPr/>
          <p:nvPr/>
        </p:nvSpPr>
        <p:spPr>
          <a:xfrm>
            <a:off x="3896737" y="449234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15" name="Text 11"/>
          <p:cNvSpPr/>
          <p:nvPr/>
        </p:nvSpPr>
        <p:spPr>
          <a:xfrm>
            <a:off x="4006870" y="4521398"/>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2</a:t>
            </a:r>
            <a:endParaRPr lang="en-US" sz="1837" dirty="0"/>
          </a:p>
        </p:txBody>
      </p:sp>
      <p:sp>
        <p:nvSpPr>
          <p:cNvPr id="16" name="Text 12"/>
          <p:cNvSpPr/>
          <p:nvPr/>
        </p:nvSpPr>
        <p:spPr>
          <a:xfrm>
            <a:off x="4927163" y="4502110"/>
            <a:ext cx="233303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Service Management</a:t>
            </a:r>
            <a:endParaRPr lang="en-US" sz="1837" dirty="0"/>
          </a:p>
        </p:txBody>
      </p:sp>
      <p:sp>
        <p:nvSpPr>
          <p:cNvPr id="17" name="Text 13"/>
          <p:cNvSpPr/>
          <p:nvPr/>
        </p:nvSpPr>
        <p:spPr>
          <a:xfrm>
            <a:off x="5175885" y="4887039"/>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Comprehensive service listings with search and filtering options.</a:t>
            </a:r>
            <a:endParaRPr lang="en-US" sz="1225" dirty="0"/>
          </a:p>
        </p:txBody>
      </p:sp>
      <p:sp>
        <p:nvSpPr>
          <p:cNvPr id="18" name="Text 14"/>
          <p:cNvSpPr/>
          <p:nvPr/>
        </p:nvSpPr>
        <p:spPr>
          <a:xfrm>
            <a:off x="5175885" y="5197912"/>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Detailed service descriptions and pricing.</a:t>
            </a:r>
            <a:endParaRPr lang="en-US" sz="1225" dirty="0"/>
          </a:p>
        </p:txBody>
      </p:sp>
      <p:sp>
        <p:nvSpPr>
          <p:cNvPr id="19" name="Shape 15"/>
          <p:cNvSpPr/>
          <p:nvPr/>
        </p:nvSpPr>
        <p:spPr>
          <a:xfrm>
            <a:off x="4246662" y="6062722"/>
            <a:ext cx="544354" cy="31075"/>
          </a:xfrm>
          <a:prstGeom prst="roundRect">
            <a:avLst>
              <a:gd name="adj" fmla="val 225238"/>
            </a:avLst>
          </a:prstGeom>
          <a:solidFill>
            <a:srgbClr val="D6BADD"/>
          </a:solidFill>
          <a:ln/>
        </p:spPr>
        <p:txBody>
          <a:bodyPr/>
          <a:lstStyle/>
          <a:p>
            <a:endParaRPr lang="en-IN"/>
          </a:p>
        </p:txBody>
      </p:sp>
      <p:sp>
        <p:nvSpPr>
          <p:cNvPr id="20" name="Shape 16"/>
          <p:cNvSpPr/>
          <p:nvPr/>
        </p:nvSpPr>
        <p:spPr>
          <a:xfrm>
            <a:off x="3896737" y="590335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21" name="Text 17"/>
          <p:cNvSpPr/>
          <p:nvPr/>
        </p:nvSpPr>
        <p:spPr>
          <a:xfrm>
            <a:off x="4006870" y="5932408"/>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3</a:t>
            </a:r>
            <a:endParaRPr lang="en-US" sz="1837" dirty="0"/>
          </a:p>
        </p:txBody>
      </p:sp>
      <p:sp>
        <p:nvSpPr>
          <p:cNvPr id="22" name="Text 18"/>
          <p:cNvSpPr/>
          <p:nvPr/>
        </p:nvSpPr>
        <p:spPr>
          <a:xfrm>
            <a:off x="4927163" y="5913120"/>
            <a:ext cx="2384227"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Booking Management</a:t>
            </a:r>
            <a:endParaRPr lang="en-US" sz="1837" dirty="0"/>
          </a:p>
        </p:txBody>
      </p:sp>
      <p:sp>
        <p:nvSpPr>
          <p:cNvPr id="23" name="Text 19"/>
          <p:cNvSpPr/>
          <p:nvPr/>
        </p:nvSpPr>
        <p:spPr>
          <a:xfrm>
            <a:off x="5175885" y="6298049"/>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Easy booking creation, modification, and cancellation.</a:t>
            </a:r>
            <a:endParaRPr lang="en-US" sz="1225" dirty="0"/>
          </a:p>
        </p:txBody>
      </p:sp>
      <p:sp>
        <p:nvSpPr>
          <p:cNvPr id="24" name="Text 20"/>
          <p:cNvSpPr/>
          <p:nvPr/>
        </p:nvSpPr>
        <p:spPr>
          <a:xfrm>
            <a:off x="5175885" y="6608921"/>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Real-time status updates and notifications for bookings.</a:t>
            </a:r>
            <a:endParaRPr lang="en-US" sz="1225" dirty="0"/>
          </a:p>
        </p:txBody>
      </p:sp>
      <p:sp>
        <p:nvSpPr>
          <p:cNvPr id="25" name="Shape 21"/>
          <p:cNvSpPr/>
          <p:nvPr/>
        </p:nvSpPr>
        <p:spPr>
          <a:xfrm>
            <a:off x="4246662" y="7473732"/>
            <a:ext cx="544354" cy="31075"/>
          </a:xfrm>
          <a:prstGeom prst="roundRect">
            <a:avLst>
              <a:gd name="adj" fmla="val 225238"/>
            </a:avLst>
          </a:prstGeom>
          <a:solidFill>
            <a:srgbClr val="D6BADD"/>
          </a:solidFill>
          <a:ln/>
        </p:spPr>
        <p:txBody>
          <a:bodyPr/>
          <a:lstStyle/>
          <a:p>
            <a:endParaRPr lang="en-IN"/>
          </a:p>
        </p:txBody>
      </p:sp>
      <p:sp>
        <p:nvSpPr>
          <p:cNvPr id="26" name="Shape 22"/>
          <p:cNvSpPr/>
          <p:nvPr/>
        </p:nvSpPr>
        <p:spPr>
          <a:xfrm>
            <a:off x="3896737" y="731436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27" name="Text 23"/>
          <p:cNvSpPr/>
          <p:nvPr/>
        </p:nvSpPr>
        <p:spPr>
          <a:xfrm>
            <a:off x="4006870" y="7343418"/>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4</a:t>
            </a:r>
            <a:endParaRPr lang="en-US" sz="1837" dirty="0"/>
          </a:p>
        </p:txBody>
      </p:sp>
      <p:sp>
        <p:nvSpPr>
          <p:cNvPr id="28" name="Text 24"/>
          <p:cNvSpPr/>
          <p:nvPr/>
        </p:nvSpPr>
        <p:spPr>
          <a:xfrm>
            <a:off x="4927163" y="7324130"/>
            <a:ext cx="277618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Review and Rating System</a:t>
            </a:r>
            <a:endParaRPr lang="en-US" sz="1837" dirty="0"/>
          </a:p>
        </p:txBody>
      </p:sp>
      <p:sp>
        <p:nvSpPr>
          <p:cNvPr id="29" name="Text 25"/>
          <p:cNvSpPr/>
          <p:nvPr/>
        </p:nvSpPr>
        <p:spPr>
          <a:xfrm>
            <a:off x="5175885" y="7709059"/>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User reviews and ratings for services.</a:t>
            </a:r>
            <a:endParaRPr lang="en-US" sz="1225" dirty="0"/>
          </a:p>
        </p:txBody>
      </p:sp>
      <p:sp>
        <p:nvSpPr>
          <p:cNvPr id="30" name="Text 26"/>
          <p:cNvSpPr/>
          <p:nvPr/>
        </p:nvSpPr>
        <p:spPr>
          <a:xfrm>
            <a:off x="5175885" y="8019931"/>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Moderation tools for review quality control.</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631"/>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1325880"/>
          </a:xfrm>
          <a:prstGeom prst="rect">
            <a:avLst/>
          </a:prstGeom>
        </p:spPr>
      </p:pic>
      <p:sp>
        <p:nvSpPr>
          <p:cNvPr id="5" name="Text 1"/>
          <p:cNvSpPr/>
          <p:nvPr/>
        </p:nvSpPr>
        <p:spPr>
          <a:xfrm>
            <a:off x="3838456" y="2371844"/>
            <a:ext cx="3888462" cy="486013"/>
          </a:xfrm>
          <a:prstGeom prst="rect">
            <a:avLst/>
          </a:prstGeom>
          <a:noFill/>
          <a:ln/>
        </p:spPr>
        <p:txBody>
          <a:bodyPr wrap="none" rtlCol="0" anchor="t"/>
          <a:lstStyle/>
          <a:p>
            <a:pPr marL="0" indent="0">
              <a:lnSpc>
                <a:spcPts val="3827"/>
              </a:lnSpc>
              <a:buNone/>
            </a:pPr>
            <a:endParaRPr lang="en-US" sz="3062" dirty="0"/>
          </a:p>
        </p:txBody>
      </p:sp>
      <p:sp>
        <p:nvSpPr>
          <p:cNvPr id="32" name="Text 28"/>
          <p:cNvSpPr/>
          <p:nvPr/>
        </p:nvSpPr>
        <p:spPr>
          <a:xfrm>
            <a:off x="4006870" y="8599051"/>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5</a:t>
            </a:r>
            <a:endParaRPr lang="en-US" sz="1837" dirty="0"/>
          </a:p>
        </p:txBody>
      </p:sp>
      <p:sp>
        <p:nvSpPr>
          <p:cNvPr id="37" name="Shape 2"/>
          <p:cNvSpPr/>
          <p:nvPr/>
        </p:nvSpPr>
        <p:spPr>
          <a:xfrm>
            <a:off x="1782604" y="1624288"/>
            <a:ext cx="31075" cy="6588681"/>
          </a:xfrm>
          <a:prstGeom prst="roundRect">
            <a:avLst>
              <a:gd name="adj" fmla="val 225238"/>
            </a:avLst>
          </a:prstGeom>
          <a:solidFill>
            <a:srgbClr val="D6BADD"/>
          </a:solidFill>
          <a:ln/>
        </p:spPr>
        <p:txBody>
          <a:bodyPr/>
          <a:lstStyle/>
          <a:p>
            <a:endParaRPr lang="en-IN"/>
          </a:p>
        </p:txBody>
      </p:sp>
      <p:sp>
        <p:nvSpPr>
          <p:cNvPr id="38" name="Shape 3"/>
          <p:cNvSpPr/>
          <p:nvPr/>
        </p:nvSpPr>
        <p:spPr>
          <a:xfrm>
            <a:off x="1973045" y="1929385"/>
            <a:ext cx="544354" cy="31075"/>
          </a:xfrm>
          <a:prstGeom prst="roundRect">
            <a:avLst>
              <a:gd name="adj" fmla="val 225238"/>
            </a:avLst>
          </a:prstGeom>
          <a:solidFill>
            <a:srgbClr val="D6BADD"/>
          </a:solidFill>
          <a:ln/>
        </p:spPr>
        <p:txBody>
          <a:bodyPr/>
          <a:lstStyle/>
          <a:p>
            <a:endParaRPr lang="en-IN"/>
          </a:p>
        </p:txBody>
      </p:sp>
      <p:sp>
        <p:nvSpPr>
          <p:cNvPr id="39" name="Shape 4"/>
          <p:cNvSpPr/>
          <p:nvPr/>
        </p:nvSpPr>
        <p:spPr>
          <a:xfrm>
            <a:off x="1661935" y="175987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41" name="Text 6"/>
          <p:cNvSpPr/>
          <p:nvPr/>
        </p:nvSpPr>
        <p:spPr>
          <a:xfrm>
            <a:off x="2653546" y="1779783"/>
            <a:ext cx="236982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Location Management</a:t>
            </a:r>
            <a:endParaRPr lang="en-US" sz="1837" dirty="0"/>
          </a:p>
        </p:txBody>
      </p:sp>
      <p:sp>
        <p:nvSpPr>
          <p:cNvPr id="42" name="Text 7"/>
          <p:cNvSpPr/>
          <p:nvPr/>
        </p:nvSpPr>
        <p:spPr>
          <a:xfrm>
            <a:off x="2902268" y="2164712"/>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Listing of service locations with search functionality.</a:t>
            </a:r>
            <a:endParaRPr lang="en-US" sz="1225" dirty="0"/>
          </a:p>
        </p:txBody>
      </p:sp>
      <p:sp>
        <p:nvSpPr>
          <p:cNvPr id="43" name="Shape 8"/>
          <p:cNvSpPr/>
          <p:nvPr/>
        </p:nvSpPr>
        <p:spPr>
          <a:xfrm>
            <a:off x="1973045" y="3029523"/>
            <a:ext cx="544354" cy="31075"/>
          </a:xfrm>
          <a:prstGeom prst="roundRect">
            <a:avLst>
              <a:gd name="adj" fmla="val 225238"/>
            </a:avLst>
          </a:prstGeom>
          <a:solidFill>
            <a:srgbClr val="D6BADD"/>
          </a:solidFill>
          <a:ln/>
        </p:spPr>
        <p:txBody>
          <a:bodyPr/>
          <a:lstStyle/>
          <a:p>
            <a:endParaRPr lang="en-IN"/>
          </a:p>
        </p:txBody>
      </p:sp>
      <p:sp>
        <p:nvSpPr>
          <p:cNvPr id="44" name="Shape 9"/>
          <p:cNvSpPr/>
          <p:nvPr/>
        </p:nvSpPr>
        <p:spPr>
          <a:xfrm>
            <a:off x="1623120" y="2870158"/>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45" name="Text 11"/>
          <p:cNvSpPr/>
          <p:nvPr/>
        </p:nvSpPr>
        <p:spPr>
          <a:xfrm>
            <a:off x="2653546" y="2879921"/>
            <a:ext cx="233303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Payment Processing</a:t>
            </a:r>
            <a:endParaRPr lang="en-US" sz="1837" dirty="0"/>
          </a:p>
        </p:txBody>
      </p:sp>
      <p:sp>
        <p:nvSpPr>
          <p:cNvPr id="46" name="Text 12"/>
          <p:cNvSpPr/>
          <p:nvPr/>
        </p:nvSpPr>
        <p:spPr>
          <a:xfrm>
            <a:off x="2902268" y="3264850"/>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Secure payment gateway integration with multiple payment options.</a:t>
            </a:r>
            <a:endParaRPr lang="en-US" sz="1225" dirty="0"/>
          </a:p>
        </p:txBody>
      </p:sp>
      <p:sp>
        <p:nvSpPr>
          <p:cNvPr id="47" name="Text 13"/>
          <p:cNvSpPr/>
          <p:nvPr/>
        </p:nvSpPr>
        <p:spPr>
          <a:xfrm>
            <a:off x="2902268" y="3575722"/>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Payment history tracking for users.</a:t>
            </a:r>
            <a:endParaRPr lang="en-US" sz="1225" dirty="0"/>
          </a:p>
        </p:txBody>
      </p:sp>
      <p:sp>
        <p:nvSpPr>
          <p:cNvPr id="48" name="Shape 14"/>
          <p:cNvSpPr/>
          <p:nvPr/>
        </p:nvSpPr>
        <p:spPr>
          <a:xfrm>
            <a:off x="1973045" y="4440532"/>
            <a:ext cx="544354" cy="31075"/>
          </a:xfrm>
          <a:prstGeom prst="roundRect">
            <a:avLst>
              <a:gd name="adj" fmla="val 225238"/>
            </a:avLst>
          </a:prstGeom>
          <a:solidFill>
            <a:srgbClr val="D6BADD"/>
          </a:solidFill>
          <a:ln/>
        </p:spPr>
        <p:txBody>
          <a:bodyPr/>
          <a:lstStyle/>
          <a:p>
            <a:endParaRPr lang="en-IN"/>
          </a:p>
        </p:txBody>
      </p:sp>
      <p:sp>
        <p:nvSpPr>
          <p:cNvPr id="49" name="Shape 15"/>
          <p:cNvSpPr/>
          <p:nvPr/>
        </p:nvSpPr>
        <p:spPr>
          <a:xfrm>
            <a:off x="1623120" y="428116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50" name="Text 17"/>
          <p:cNvSpPr/>
          <p:nvPr/>
        </p:nvSpPr>
        <p:spPr>
          <a:xfrm>
            <a:off x="2653546" y="4290930"/>
            <a:ext cx="390144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Cancellation and Refund Management</a:t>
            </a:r>
            <a:endParaRPr lang="en-US" sz="1837" dirty="0"/>
          </a:p>
        </p:txBody>
      </p:sp>
      <p:sp>
        <p:nvSpPr>
          <p:cNvPr id="51" name="Text 18"/>
          <p:cNvSpPr/>
          <p:nvPr/>
        </p:nvSpPr>
        <p:spPr>
          <a:xfrm>
            <a:off x="2902268" y="4675860"/>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User-friendly process for cancellations and refunds.</a:t>
            </a:r>
            <a:endParaRPr lang="en-US" sz="1225" dirty="0"/>
          </a:p>
        </p:txBody>
      </p:sp>
      <p:sp>
        <p:nvSpPr>
          <p:cNvPr id="52" name="Text 19"/>
          <p:cNvSpPr/>
          <p:nvPr/>
        </p:nvSpPr>
        <p:spPr>
          <a:xfrm>
            <a:off x="2902268" y="4986732"/>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Efficient handling and communication of cancellation/refund status.</a:t>
            </a:r>
            <a:endParaRPr lang="en-US" sz="1225" dirty="0"/>
          </a:p>
        </p:txBody>
      </p:sp>
      <p:sp>
        <p:nvSpPr>
          <p:cNvPr id="53" name="Shape 20"/>
          <p:cNvSpPr/>
          <p:nvPr/>
        </p:nvSpPr>
        <p:spPr>
          <a:xfrm>
            <a:off x="1973045" y="5851542"/>
            <a:ext cx="544354" cy="31075"/>
          </a:xfrm>
          <a:prstGeom prst="roundRect">
            <a:avLst>
              <a:gd name="adj" fmla="val 225238"/>
            </a:avLst>
          </a:prstGeom>
          <a:solidFill>
            <a:srgbClr val="D6BADD"/>
          </a:solidFill>
          <a:ln/>
        </p:spPr>
        <p:txBody>
          <a:bodyPr/>
          <a:lstStyle/>
          <a:p>
            <a:endParaRPr lang="en-IN"/>
          </a:p>
        </p:txBody>
      </p:sp>
      <p:sp>
        <p:nvSpPr>
          <p:cNvPr id="54" name="Shape 21"/>
          <p:cNvSpPr/>
          <p:nvPr/>
        </p:nvSpPr>
        <p:spPr>
          <a:xfrm>
            <a:off x="1623120" y="569217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55" name="Text 23"/>
          <p:cNvSpPr/>
          <p:nvPr/>
        </p:nvSpPr>
        <p:spPr>
          <a:xfrm>
            <a:off x="2653546" y="5701940"/>
            <a:ext cx="3779758"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Invoice Generation and Management</a:t>
            </a:r>
            <a:endParaRPr lang="en-US" sz="1837" dirty="0"/>
          </a:p>
        </p:txBody>
      </p:sp>
      <p:sp>
        <p:nvSpPr>
          <p:cNvPr id="56" name="Text 24"/>
          <p:cNvSpPr/>
          <p:nvPr/>
        </p:nvSpPr>
        <p:spPr>
          <a:xfrm>
            <a:off x="2902268" y="6086869"/>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Automatic invoice generation for completed bookings.</a:t>
            </a:r>
            <a:endParaRPr lang="en-US" sz="1225" dirty="0"/>
          </a:p>
        </p:txBody>
      </p:sp>
      <p:sp>
        <p:nvSpPr>
          <p:cNvPr id="57" name="Text 25"/>
          <p:cNvSpPr/>
          <p:nvPr/>
        </p:nvSpPr>
        <p:spPr>
          <a:xfrm>
            <a:off x="2902268" y="6397741"/>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Storage and tracking of invoices for users.</a:t>
            </a:r>
            <a:endParaRPr lang="en-US" sz="1225" dirty="0"/>
          </a:p>
        </p:txBody>
      </p:sp>
      <p:sp>
        <p:nvSpPr>
          <p:cNvPr id="58" name="Shape 26"/>
          <p:cNvSpPr/>
          <p:nvPr/>
        </p:nvSpPr>
        <p:spPr>
          <a:xfrm>
            <a:off x="1973045" y="7262552"/>
            <a:ext cx="544354" cy="31075"/>
          </a:xfrm>
          <a:prstGeom prst="roundRect">
            <a:avLst>
              <a:gd name="adj" fmla="val 225238"/>
            </a:avLst>
          </a:prstGeom>
          <a:solidFill>
            <a:srgbClr val="D6BADD"/>
          </a:solidFill>
          <a:ln/>
        </p:spPr>
        <p:txBody>
          <a:bodyPr/>
          <a:lstStyle/>
          <a:p>
            <a:endParaRPr lang="en-IN"/>
          </a:p>
        </p:txBody>
      </p:sp>
      <p:sp>
        <p:nvSpPr>
          <p:cNvPr id="59" name="Shape 27"/>
          <p:cNvSpPr/>
          <p:nvPr/>
        </p:nvSpPr>
        <p:spPr>
          <a:xfrm>
            <a:off x="1623120" y="7103187"/>
            <a:ext cx="349925" cy="349925"/>
          </a:xfrm>
          <a:prstGeom prst="roundRect">
            <a:avLst>
              <a:gd name="adj" fmla="val 20002"/>
            </a:avLst>
          </a:prstGeom>
          <a:solidFill>
            <a:srgbClr val="F0D4F7"/>
          </a:solidFill>
          <a:ln w="7620">
            <a:solidFill>
              <a:srgbClr val="D6BADD"/>
            </a:solidFill>
            <a:prstDash val="solid"/>
          </a:ln>
        </p:spPr>
        <p:txBody>
          <a:bodyPr/>
          <a:lstStyle/>
          <a:p>
            <a:endParaRPr lang="en-IN"/>
          </a:p>
        </p:txBody>
      </p:sp>
      <p:sp>
        <p:nvSpPr>
          <p:cNvPr id="60" name="Text 29"/>
          <p:cNvSpPr/>
          <p:nvPr/>
        </p:nvSpPr>
        <p:spPr>
          <a:xfrm>
            <a:off x="2653546" y="7112950"/>
            <a:ext cx="2333030" cy="291703"/>
          </a:xfrm>
          <a:prstGeom prst="rect">
            <a:avLst/>
          </a:prstGeom>
          <a:noFill/>
          <a:ln/>
        </p:spPr>
        <p:txBody>
          <a:bodyPr wrap="none" rtlCol="0" anchor="t"/>
          <a:lstStyle/>
          <a:p>
            <a:pPr marL="0" indent="0" algn="l">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Notification System</a:t>
            </a:r>
            <a:endParaRPr lang="en-US" sz="1837" dirty="0"/>
          </a:p>
        </p:txBody>
      </p:sp>
      <p:sp>
        <p:nvSpPr>
          <p:cNvPr id="61" name="Text 30"/>
          <p:cNvSpPr/>
          <p:nvPr/>
        </p:nvSpPr>
        <p:spPr>
          <a:xfrm>
            <a:off x="2902268" y="7497879"/>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Delivery of notifications for booking confirmations and updates.</a:t>
            </a:r>
            <a:endParaRPr lang="en-US" sz="1225" dirty="0"/>
          </a:p>
        </p:txBody>
      </p:sp>
      <p:sp>
        <p:nvSpPr>
          <p:cNvPr id="62" name="Text 31"/>
          <p:cNvSpPr/>
          <p:nvPr/>
        </p:nvSpPr>
        <p:spPr>
          <a:xfrm>
            <a:off x="2902268" y="7808751"/>
            <a:ext cx="5616059"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Personalization options for notification preferences.</a:t>
            </a:r>
            <a:endParaRPr lang="en-US" sz="1225" dirty="0"/>
          </a:p>
        </p:txBody>
      </p:sp>
      <p:sp>
        <p:nvSpPr>
          <p:cNvPr id="63" name="Text 5">
            <a:extLst>
              <a:ext uri="{FF2B5EF4-FFF2-40B4-BE49-F238E27FC236}">
                <a16:creationId xmlns:a16="http://schemas.microsoft.com/office/drawing/2014/main" id="{6394B41C-F5F8-E078-D278-0502ED4B2662}"/>
              </a:ext>
            </a:extLst>
          </p:cNvPr>
          <p:cNvSpPr/>
          <p:nvPr/>
        </p:nvSpPr>
        <p:spPr>
          <a:xfrm>
            <a:off x="1717774" y="5674456"/>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8</a:t>
            </a:r>
            <a:endParaRPr lang="en-US" sz="1837" dirty="0"/>
          </a:p>
        </p:txBody>
      </p:sp>
      <p:sp>
        <p:nvSpPr>
          <p:cNvPr id="64" name="Text 5">
            <a:extLst>
              <a:ext uri="{FF2B5EF4-FFF2-40B4-BE49-F238E27FC236}">
                <a16:creationId xmlns:a16="http://schemas.microsoft.com/office/drawing/2014/main" id="{2832A5BF-401A-429A-BE71-3F5B33222E7F}"/>
              </a:ext>
            </a:extLst>
          </p:cNvPr>
          <p:cNvSpPr/>
          <p:nvPr/>
        </p:nvSpPr>
        <p:spPr>
          <a:xfrm>
            <a:off x="1707238" y="2857857"/>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6</a:t>
            </a:r>
            <a:endParaRPr lang="en-US" sz="1837" dirty="0"/>
          </a:p>
        </p:txBody>
      </p:sp>
      <p:sp>
        <p:nvSpPr>
          <p:cNvPr id="65" name="Text 5">
            <a:extLst>
              <a:ext uri="{FF2B5EF4-FFF2-40B4-BE49-F238E27FC236}">
                <a16:creationId xmlns:a16="http://schemas.microsoft.com/office/drawing/2014/main" id="{4412F00C-A60A-AEFC-7F57-774B864D0E8F}"/>
              </a:ext>
            </a:extLst>
          </p:cNvPr>
          <p:cNvSpPr/>
          <p:nvPr/>
        </p:nvSpPr>
        <p:spPr>
          <a:xfrm>
            <a:off x="1749506" y="1738934"/>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5</a:t>
            </a:r>
            <a:endParaRPr lang="en-US" sz="1837" dirty="0"/>
          </a:p>
        </p:txBody>
      </p:sp>
      <p:sp>
        <p:nvSpPr>
          <p:cNvPr id="66" name="Text 5">
            <a:extLst>
              <a:ext uri="{FF2B5EF4-FFF2-40B4-BE49-F238E27FC236}">
                <a16:creationId xmlns:a16="http://schemas.microsoft.com/office/drawing/2014/main" id="{BD1E20C8-70FA-73C2-4ED2-AAFBBF1C29B0}"/>
              </a:ext>
            </a:extLst>
          </p:cNvPr>
          <p:cNvSpPr/>
          <p:nvPr/>
        </p:nvSpPr>
        <p:spPr>
          <a:xfrm>
            <a:off x="1698874" y="7082404"/>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9</a:t>
            </a:r>
            <a:endParaRPr lang="en-US" sz="1837" dirty="0"/>
          </a:p>
        </p:txBody>
      </p:sp>
      <p:sp>
        <p:nvSpPr>
          <p:cNvPr id="67" name="Text 5">
            <a:extLst>
              <a:ext uri="{FF2B5EF4-FFF2-40B4-BE49-F238E27FC236}">
                <a16:creationId xmlns:a16="http://schemas.microsoft.com/office/drawing/2014/main" id="{0BE8B253-3193-059C-4272-967C707035B5}"/>
              </a:ext>
            </a:extLst>
          </p:cNvPr>
          <p:cNvSpPr/>
          <p:nvPr/>
        </p:nvSpPr>
        <p:spPr>
          <a:xfrm>
            <a:off x="1717773" y="4290929"/>
            <a:ext cx="129659" cy="291703"/>
          </a:xfrm>
          <a:prstGeom prst="rect">
            <a:avLst/>
          </a:prstGeom>
          <a:noFill/>
          <a:ln/>
        </p:spPr>
        <p:txBody>
          <a:bodyPr wrap="none" rtlCol="0" anchor="t"/>
          <a:lstStyle/>
          <a:p>
            <a:pPr marL="0" indent="0" algn="ctr">
              <a:lnSpc>
                <a:spcPts val="2296"/>
              </a:lnSpc>
              <a:buNone/>
            </a:pPr>
            <a:r>
              <a:rPr lang="en-US" sz="1837" b="1" kern="0" spc="-24" dirty="0">
                <a:solidFill>
                  <a:srgbClr val="272525"/>
                </a:solidFill>
                <a:latin typeface="adonis-web" pitchFamily="34" charset="0"/>
                <a:ea typeface="adonis-web" pitchFamily="34" charset="-122"/>
                <a:cs typeface="adonis-web" pitchFamily="34" charset="-120"/>
              </a:rPr>
              <a:t>7</a:t>
            </a:r>
            <a:endParaRPr lang="en-US" sz="1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96062"/>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3838456" y="427673"/>
            <a:ext cx="6953488" cy="1810703"/>
          </a:xfrm>
          <a:prstGeom prst="rect">
            <a:avLst/>
          </a:prstGeom>
        </p:spPr>
      </p:pic>
      <p:sp>
        <p:nvSpPr>
          <p:cNvPr id="5" name="Text 1"/>
          <p:cNvSpPr/>
          <p:nvPr/>
        </p:nvSpPr>
        <p:spPr>
          <a:xfrm>
            <a:off x="3838456" y="2471618"/>
            <a:ext cx="6953488" cy="777716"/>
          </a:xfrm>
          <a:prstGeom prst="rect">
            <a:avLst/>
          </a:prstGeom>
          <a:noFill/>
          <a:ln/>
        </p:spPr>
        <p:txBody>
          <a:bodyPr wrap="square" rtlCol="0" anchor="t"/>
          <a:lstStyle/>
          <a:p>
            <a:pPr marL="0" indent="0" algn="l">
              <a:lnSpc>
                <a:spcPts val="3062"/>
              </a:lnSpc>
              <a:buNone/>
            </a:pPr>
            <a:r>
              <a:rPr lang="en-US" sz="2449" b="1" kern="0" spc="-24" dirty="0">
                <a:solidFill>
                  <a:srgbClr val="000000"/>
                </a:solidFill>
                <a:latin typeface="adonis-web" pitchFamily="34" charset="0"/>
                <a:ea typeface="adonis-web" pitchFamily="34" charset="-122"/>
                <a:cs typeface="adonis-web" pitchFamily="34" charset="-120"/>
              </a:rPr>
              <a:t>Entities and Attributes for Booking and Reservation Systems</a:t>
            </a:r>
            <a:endParaRPr lang="en-US" sz="2449" dirty="0"/>
          </a:p>
        </p:txBody>
      </p:sp>
      <p:pic>
        <p:nvPicPr>
          <p:cNvPr id="6" name="Image 2" descr="preencoded.png"/>
          <p:cNvPicPr>
            <a:picLocks noChangeAspect="1"/>
          </p:cNvPicPr>
          <p:nvPr/>
        </p:nvPicPr>
        <p:blipFill>
          <a:blip r:embed="rId5"/>
          <a:stretch>
            <a:fillRect/>
          </a:stretch>
        </p:blipFill>
        <p:spPr>
          <a:xfrm>
            <a:off x="3838456" y="3657481"/>
            <a:ext cx="2065377" cy="2065377"/>
          </a:xfrm>
          <a:prstGeom prst="rect">
            <a:avLst/>
          </a:prstGeom>
        </p:spPr>
      </p:pic>
      <p:sp>
        <p:nvSpPr>
          <p:cNvPr id="7" name="Text 2"/>
          <p:cNvSpPr/>
          <p:nvPr/>
        </p:nvSpPr>
        <p:spPr>
          <a:xfrm>
            <a:off x="3838456" y="5897761"/>
            <a:ext cx="1944172" cy="243007"/>
          </a:xfrm>
          <a:prstGeom prst="rect">
            <a:avLst/>
          </a:prstGeom>
          <a:noFill/>
          <a:ln/>
        </p:spPr>
        <p:txBody>
          <a:bodyPr wrap="none" rtlCol="0" anchor="t"/>
          <a:lstStyle/>
          <a:p>
            <a:pPr marL="0" indent="0">
              <a:lnSpc>
                <a:spcPts val="1914"/>
              </a:lnSpc>
              <a:buNone/>
            </a:pPr>
            <a:r>
              <a:rPr lang="en-US" sz="1531" b="1" kern="0" spc="-24" dirty="0">
                <a:solidFill>
                  <a:srgbClr val="000000"/>
                </a:solidFill>
                <a:latin typeface="adonis-web" pitchFamily="34" charset="0"/>
                <a:ea typeface="adonis-web" pitchFamily="34" charset="-122"/>
                <a:cs typeface="adonis-web" pitchFamily="34" charset="-120"/>
              </a:rPr>
              <a:t>Users</a:t>
            </a:r>
            <a:endParaRPr lang="en-US" sz="1531" dirty="0"/>
          </a:p>
        </p:txBody>
      </p:sp>
      <p:sp>
        <p:nvSpPr>
          <p:cNvPr id="8" name="Text 3"/>
          <p:cNvSpPr/>
          <p:nvPr/>
        </p:nvSpPr>
        <p:spPr>
          <a:xfrm>
            <a:off x="3838456" y="6296263"/>
            <a:ext cx="2065377" cy="1243608"/>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User entity stores information about registered users, including their UserID (primary key), Name, Email, and Phone.</a:t>
            </a:r>
            <a:endParaRPr lang="en-US" sz="1225" dirty="0"/>
          </a:p>
        </p:txBody>
      </p:sp>
      <p:sp>
        <p:nvSpPr>
          <p:cNvPr id="9" name="Text 4"/>
          <p:cNvSpPr/>
          <p:nvPr/>
        </p:nvSpPr>
        <p:spPr>
          <a:xfrm>
            <a:off x="3838456" y="7679769"/>
            <a:ext cx="2065377" cy="248722"/>
          </a:xfrm>
          <a:prstGeom prst="rect">
            <a:avLst/>
          </a:prstGeom>
          <a:noFill/>
          <a:ln/>
        </p:spPr>
        <p:txBody>
          <a:bodyPr wrap="none" rtlCol="0" anchor="t"/>
          <a:lstStyle/>
          <a:p>
            <a:pPr marL="0" indent="0">
              <a:lnSpc>
                <a:spcPts val="1960"/>
              </a:lnSpc>
              <a:buNone/>
            </a:pPr>
            <a:endParaRPr lang="en-US" sz="1225" dirty="0"/>
          </a:p>
        </p:txBody>
      </p:sp>
      <p:pic>
        <p:nvPicPr>
          <p:cNvPr id="10" name="Image 3" descr="preencoded.png"/>
          <p:cNvPicPr>
            <a:picLocks noChangeAspect="1"/>
          </p:cNvPicPr>
          <p:nvPr/>
        </p:nvPicPr>
        <p:blipFill>
          <a:blip r:embed="rId6"/>
          <a:stretch>
            <a:fillRect/>
          </a:stretch>
        </p:blipFill>
        <p:spPr>
          <a:xfrm>
            <a:off x="6290786" y="3657481"/>
            <a:ext cx="2064663" cy="2064663"/>
          </a:xfrm>
          <a:prstGeom prst="rect">
            <a:avLst/>
          </a:prstGeom>
        </p:spPr>
      </p:pic>
      <p:sp>
        <p:nvSpPr>
          <p:cNvPr id="11" name="Text 5"/>
          <p:cNvSpPr/>
          <p:nvPr/>
        </p:nvSpPr>
        <p:spPr>
          <a:xfrm>
            <a:off x="6290786" y="5897047"/>
            <a:ext cx="1944172" cy="243007"/>
          </a:xfrm>
          <a:prstGeom prst="rect">
            <a:avLst/>
          </a:prstGeom>
          <a:noFill/>
          <a:ln/>
        </p:spPr>
        <p:txBody>
          <a:bodyPr wrap="none" rtlCol="0" anchor="t"/>
          <a:lstStyle/>
          <a:p>
            <a:pPr marL="0" indent="0">
              <a:lnSpc>
                <a:spcPts val="1914"/>
              </a:lnSpc>
              <a:buNone/>
            </a:pPr>
            <a:r>
              <a:rPr lang="en-US" sz="1531" b="1" kern="0" spc="-24" dirty="0">
                <a:solidFill>
                  <a:srgbClr val="000000"/>
                </a:solidFill>
                <a:latin typeface="adonis-web" pitchFamily="34" charset="0"/>
                <a:ea typeface="adonis-web" pitchFamily="34" charset="-122"/>
                <a:cs typeface="adonis-web" pitchFamily="34" charset="-120"/>
              </a:rPr>
              <a:t>Services</a:t>
            </a:r>
            <a:endParaRPr lang="en-US" sz="1531" dirty="0"/>
          </a:p>
        </p:txBody>
      </p:sp>
      <p:sp>
        <p:nvSpPr>
          <p:cNvPr id="12" name="Text 6"/>
          <p:cNvSpPr/>
          <p:nvPr/>
        </p:nvSpPr>
        <p:spPr>
          <a:xfrm>
            <a:off x="6290786" y="6295549"/>
            <a:ext cx="2064663" cy="1243608"/>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Services entity contains details about the available services, such as ServiceID (primary key), Name, Description, and Price.</a:t>
            </a:r>
            <a:endParaRPr lang="en-US" sz="1225" dirty="0"/>
          </a:p>
        </p:txBody>
      </p:sp>
      <p:pic>
        <p:nvPicPr>
          <p:cNvPr id="13" name="Image 4" descr="preencoded.png"/>
          <p:cNvPicPr>
            <a:picLocks noChangeAspect="1"/>
          </p:cNvPicPr>
          <p:nvPr/>
        </p:nvPicPr>
        <p:blipFill>
          <a:blip r:embed="rId7"/>
          <a:stretch>
            <a:fillRect/>
          </a:stretch>
        </p:blipFill>
        <p:spPr>
          <a:xfrm>
            <a:off x="8742402" y="3657481"/>
            <a:ext cx="2064663" cy="2064663"/>
          </a:xfrm>
          <a:prstGeom prst="rect">
            <a:avLst/>
          </a:prstGeom>
        </p:spPr>
      </p:pic>
      <p:sp>
        <p:nvSpPr>
          <p:cNvPr id="14" name="Text 7"/>
          <p:cNvSpPr/>
          <p:nvPr/>
        </p:nvSpPr>
        <p:spPr>
          <a:xfrm>
            <a:off x="8742402" y="5897047"/>
            <a:ext cx="1944172" cy="243007"/>
          </a:xfrm>
          <a:prstGeom prst="rect">
            <a:avLst/>
          </a:prstGeom>
          <a:noFill/>
          <a:ln/>
        </p:spPr>
        <p:txBody>
          <a:bodyPr wrap="none" rtlCol="0" anchor="t"/>
          <a:lstStyle/>
          <a:p>
            <a:pPr marL="0" indent="0">
              <a:lnSpc>
                <a:spcPts val="1914"/>
              </a:lnSpc>
              <a:buNone/>
            </a:pPr>
            <a:r>
              <a:rPr lang="en-US" sz="1531" b="1" kern="0" spc="-24" dirty="0">
                <a:solidFill>
                  <a:srgbClr val="000000"/>
                </a:solidFill>
                <a:latin typeface="adonis-web" pitchFamily="34" charset="0"/>
                <a:ea typeface="adonis-web" pitchFamily="34" charset="-122"/>
                <a:cs typeface="adonis-web" pitchFamily="34" charset="-120"/>
              </a:rPr>
              <a:t>Bookings</a:t>
            </a:r>
            <a:endParaRPr lang="en-US" sz="1531" dirty="0"/>
          </a:p>
        </p:txBody>
      </p:sp>
      <p:sp>
        <p:nvSpPr>
          <p:cNvPr id="15" name="Text 8"/>
          <p:cNvSpPr/>
          <p:nvPr/>
        </p:nvSpPr>
        <p:spPr>
          <a:xfrm>
            <a:off x="8742402" y="6295549"/>
            <a:ext cx="2064663" cy="1492329"/>
          </a:xfrm>
          <a:prstGeom prst="rect">
            <a:avLst/>
          </a:prstGeom>
          <a:noFill/>
          <a:ln/>
        </p:spPr>
        <p:txBody>
          <a:bodyPr wrap="square" rtlCol="0" anchor="t"/>
          <a:lstStyle/>
          <a:p>
            <a:pPr marL="0" indent="0">
              <a:lnSpc>
                <a:spcPts val="1960"/>
              </a:lnSpc>
              <a:buNone/>
            </a:pPr>
            <a:r>
              <a:rPr lang="en-US" sz="1225" kern="0" spc="-24" dirty="0">
                <a:solidFill>
                  <a:srgbClr val="272525"/>
                </a:solidFill>
                <a:latin typeface="Source Sans Pro" pitchFamily="34" charset="0"/>
                <a:ea typeface="Source Sans Pro" pitchFamily="34" charset="-122"/>
                <a:cs typeface="Source Sans Pro" pitchFamily="34" charset="-120"/>
              </a:rPr>
              <a:t>The Bookings entity tracks the details of each booking, including BookingID (primary key), UserID (foreign key), ServiceID (foreign key), Date, and Status.</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87748"/>
          </a:xfrm>
          <a:prstGeom prst="rect">
            <a:avLst/>
          </a:prstGeom>
        </p:spPr>
      </p:pic>
      <p:sp>
        <p:nvSpPr>
          <p:cNvPr id="5" name="Text 1"/>
          <p:cNvSpPr/>
          <p:nvPr/>
        </p:nvSpPr>
        <p:spPr>
          <a:xfrm>
            <a:off x="3760470" y="2426018"/>
            <a:ext cx="4520803" cy="496848"/>
          </a:xfrm>
          <a:prstGeom prst="rect">
            <a:avLst/>
          </a:prstGeom>
          <a:noFill/>
          <a:ln/>
        </p:spPr>
        <p:txBody>
          <a:bodyPr wrap="none" rtlCol="0" anchor="t"/>
          <a:lstStyle/>
          <a:p>
            <a:pPr marL="0" indent="0">
              <a:lnSpc>
                <a:spcPts val="3913"/>
              </a:lnSpc>
              <a:buNone/>
            </a:pPr>
            <a:r>
              <a:rPr lang="en-US" sz="3130" b="1" kern="0" spc="-25" dirty="0">
                <a:solidFill>
                  <a:srgbClr val="000000"/>
                </a:solidFill>
                <a:latin typeface="adonis-web" pitchFamily="34" charset="0"/>
                <a:ea typeface="adonis-web" pitchFamily="34" charset="-122"/>
                <a:cs typeface="adonis-web" pitchFamily="34" charset="-120"/>
              </a:rPr>
              <a:t>Expanding the ER Diagram</a:t>
            </a:r>
            <a:endParaRPr lang="en-US" sz="3130" dirty="0"/>
          </a:p>
        </p:txBody>
      </p:sp>
      <p:pic>
        <p:nvPicPr>
          <p:cNvPr id="6" name="Image 2" descr="preencoded.png"/>
          <p:cNvPicPr>
            <a:picLocks noChangeAspect="1"/>
          </p:cNvPicPr>
          <p:nvPr/>
        </p:nvPicPr>
        <p:blipFill>
          <a:blip r:embed="rId5"/>
          <a:stretch>
            <a:fillRect/>
          </a:stretch>
        </p:blipFill>
        <p:spPr>
          <a:xfrm>
            <a:off x="3760470" y="3161348"/>
            <a:ext cx="2210753" cy="2210753"/>
          </a:xfrm>
          <a:prstGeom prst="rect">
            <a:avLst/>
          </a:prstGeom>
        </p:spPr>
      </p:pic>
      <p:sp>
        <p:nvSpPr>
          <p:cNvPr id="7" name="Text 2"/>
          <p:cNvSpPr/>
          <p:nvPr/>
        </p:nvSpPr>
        <p:spPr>
          <a:xfrm>
            <a:off x="3871913" y="5570815"/>
            <a:ext cx="1987748" cy="248483"/>
          </a:xfrm>
          <a:prstGeom prst="rect">
            <a:avLst/>
          </a:prstGeom>
          <a:noFill/>
          <a:ln/>
        </p:spPr>
        <p:txBody>
          <a:bodyPr wrap="none" rtlCol="0" anchor="t"/>
          <a:lstStyle/>
          <a:p>
            <a:pPr marL="0" indent="0" algn="ctr">
              <a:lnSpc>
                <a:spcPts val="1957"/>
              </a:lnSpc>
              <a:buNone/>
            </a:pPr>
            <a:r>
              <a:rPr lang="en-US" sz="1565" b="1" kern="0" spc="-25" dirty="0">
                <a:solidFill>
                  <a:srgbClr val="272525"/>
                </a:solidFill>
                <a:latin typeface="adonis-web" pitchFamily="34" charset="0"/>
                <a:ea typeface="adonis-web" pitchFamily="34" charset="-122"/>
                <a:cs typeface="adonis-web" pitchFamily="34" charset="-120"/>
              </a:rPr>
              <a:t>Locations</a:t>
            </a:r>
            <a:endParaRPr lang="en-US" sz="1565" dirty="0"/>
          </a:p>
        </p:txBody>
      </p:sp>
      <p:sp>
        <p:nvSpPr>
          <p:cNvPr id="8" name="Text 3"/>
          <p:cNvSpPr/>
          <p:nvPr/>
        </p:nvSpPr>
        <p:spPr>
          <a:xfrm>
            <a:off x="3760470" y="5914668"/>
            <a:ext cx="2210753" cy="1272183"/>
          </a:xfrm>
          <a:prstGeom prst="rect">
            <a:avLst/>
          </a:prstGeom>
          <a:noFill/>
          <a:ln/>
        </p:spPr>
        <p:txBody>
          <a:bodyPr wrap="square" rtlCol="0" anchor="t"/>
          <a:lstStyle/>
          <a:p>
            <a:pPr marL="0" indent="0" algn="ctr">
              <a:lnSpc>
                <a:spcPts val="2004"/>
              </a:lnSpc>
              <a:buNone/>
            </a:pPr>
            <a:r>
              <a:rPr lang="en-US" sz="1252" kern="0" spc="-25" dirty="0">
                <a:solidFill>
                  <a:srgbClr val="272525"/>
                </a:solidFill>
                <a:latin typeface="Source Sans Pro" pitchFamily="34" charset="0"/>
                <a:ea typeface="Source Sans Pro" pitchFamily="34" charset="-122"/>
                <a:cs typeface="Source Sans Pro" pitchFamily="34" charset="-120"/>
              </a:rPr>
              <a:t>The Locations entity stores information about the service locations, including LocationID (primary key), Name, Address, City, and Country.</a:t>
            </a:r>
            <a:endParaRPr lang="en-US" sz="1252" dirty="0"/>
          </a:p>
        </p:txBody>
      </p:sp>
      <p:sp>
        <p:nvSpPr>
          <p:cNvPr id="9" name="Text 4"/>
          <p:cNvSpPr/>
          <p:nvPr/>
        </p:nvSpPr>
        <p:spPr>
          <a:xfrm>
            <a:off x="3760470" y="7282220"/>
            <a:ext cx="2210753" cy="254437"/>
          </a:xfrm>
          <a:prstGeom prst="rect">
            <a:avLst/>
          </a:prstGeom>
          <a:noFill/>
          <a:ln/>
        </p:spPr>
        <p:txBody>
          <a:bodyPr wrap="none" rtlCol="0" anchor="t"/>
          <a:lstStyle/>
          <a:p>
            <a:pPr marL="0" indent="0" algn="ctr">
              <a:lnSpc>
                <a:spcPts val="2004"/>
              </a:lnSpc>
              <a:buNone/>
            </a:pPr>
            <a:endParaRPr lang="en-US" sz="1252" dirty="0"/>
          </a:p>
        </p:txBody>
      </p:sp>
      <p:pic>
        <p:nvPicPr>
          <p:cNvPr id="10" name="Image 3" descr="preencoded.png"/>
          <p:cNvPicPr>
            <a:picLocks noChangeAspect="1"/>
          </p:cNvPicPr>
          <p:nvPr/>
        </p:nvPicPr>
        <p:blipFill>
          <a:blip r:embed="rId6"/>
          <a:stretch>
            <a:fillRect/>
          </a:stretch>
        </p:blipFill>
        <p:spPr>
          <a:xfrm>
            <a:off x="6209705" y="3161348"/>
            <a:ext cx="2210872" cy="2210872"/>
          </a:xfrm>
          <a:prstGeom prst="rect">
            <a:avLst/>
          </a:prstGeom>
        </p:spPr>
      </p:pic>
      <p:sp>
        <p:nvSpPr>
          <p:cNvPr id="11" name="Text 5"/>
          <p:cNvSpPr/>
          <p:nvPr/>
        </p:nvSpPr>
        <p:spPr>
          <a:xfrm>
            <a:off x="6321266" y="5570934"/>
            <a:ext cx="1987748" cy="248483"/>
          </a:xfrm>
          <a:prstGeom prst="rect">
            <a:avLst/>
          </a:prstGeom>
          <a:noFill/>
          <a:ln/>
        </p:spPr>
        <p:txBody>
          <a:bodyPr wrap="none" rtlCol="0" anchor="t"/>
          <a:lstStyle/>
          <a:p>
            <a:pPr marL="0" indent="0" algn="ctr">
              <a:lnSpc>
                <a:spcPts val="1957"/>
              </a:lnSpc>
              <a:buNone/>
            </a:pPr>
            <a:r>
              <a:rPr lang="en-US" sz="1565" b="1" kern="0" spc="-25" dirty="0">
                <a:solidFill>
                  <a:srgbClr val="272525"/>
                </a:solidFill>
                <a:latin typeface="adonis-web" pitchFamily="34" charset="0"/>
                <a:ea typeface="adonis-web" pitchFamily="34" charset="-122"/>
                <a:cs typeface="adonis-web" pitchFamily="34" charset="-120"/>
              </a:rPr>
              <a:t>Reviews</a:t>
            </a:r>
            <a:endParaRPr lang="en-US" sz="1565" dirty="0"/>
          </a:p>
        </p:txBody>
      </p:sp>
      <p:sp>
        <p:nvSpPr>
          <p:cNvPr id="12" name="Text 6"/>
          <p:cNvSpPr/>
          <p:nvPr/>
        </p:nvSpPr>
        <p:spPr>
          <a:xfrm>
            <a:off x="6209705" y="5914787"/>
            <a:ext cx="2210872" cy="1272183"/>
          </a:xfrm>
          <a:prstGeom prst="rect">
            <a:avLst/>
          </a:prstGeom>
          <a:noFill/>
          <a:ln/>
        </p:spPr>
        <p:txBody>
          <a:bodyPr wrap="square" rtlCol="0" anchor="t"/>
          <a:lstStyle/>
          <a:p>
            <a:pPr marL="0" indent="0" algn="ctr">
              <a:lnSpc>
                <a:spcPts val="2004"/>
              </a:lnSpc>
              <a:buNone/>
            </a:pPr>
            <a:r>
              <a:rPr lang="en-US" sz="1252" kern="0" spc="-25" dirty="0">
                <a:solidFill>
                  <a:srgbClr val="272525"/>
                </a:solidFill>
                <a:latin typeface="Source Sans Pro" pitchFamily="34" charset="0"/>
                <a:ea typeface="Source Sans Pro" pitchFamily="34" charset="-122"/>
                <a:cs typeface="Source Sans Pro" pitchFamily="34" charset="-120"/>
              </a:rPr>
              <a:t>The Reviews entity captures user feedback, with ReviewID (primary key), UserID (foreign key), ServiceID (foreign key), Rating, and Comment.</a:t>
            </a:r>
            <a:endParaRPr lang="en-US" sz="1252" dirty="0"/>
          </a:p>
        </p:txBody>
      </p:sp>
      <p:sp>
        <p:nvSpPr>
          <p:cNvPr id="13" name="Text 7"/>
          <p:cNvSpPr/>
          <p:nvPr/>
        </p:nvSpPr>
        <p:spPr>
          <a:xfrm>
            <a:off x="6209705" y="7282339"/>
            <a:ext cx="2210872" cy="254437"/>
          </a:xfrm>
          <a:prstGeom prst="rect">
            <a:avLst/>
          </a:prstGeom>
          <a:noFill/>
          <a:ln/>
        </p:spPr>
        <p:txBody>
          <a:bodyPr wrap="none" rtlCol="0" anchor="t"/>
          <a:lstStyle/>
          <a:p>
            <a:pPr marL="0" indent="0" algn="ctr">
              <a:lnSpc>
                <a:spcPts val="2004"/>
              </a:lnSpc>
              <a:buNone/>
            </a:pPr>
            <a:endParaRPr lang="en-US" sz="1252" dirty="0"/>
          </a:p>
        </p:txBody>
      </p:sp>
      <p:pic>
        <p:nvPicPr>
          <p:cNvPr id="14" name="Image 4" descr="preencoded.png"/>
          <p:cNvPicPr>
            <a:picLocks noChangeAspect="1"/>
          </p:cNvPicPr>
          <p:nvPr/>
        </p:nvPicPr>
        <p:blipFill>
          <a:blip r:embed="rId7"/>
          <a:stretch>
            <a:fillRect/>
          </a:stretch>
        </p:blipFill>
        <p:spPr>
          <a:xfrm>
            <a:off x="8659058" y="3161348"/>
            <a:ext cx="2210872" cy="2210872"/>
          </a:xfrm>
          <a:prstGeom prst="rect">
            <a:avLst/>
          </a:prstGeom>
        </p:spPr>
      </p:pic>
      <p:sp>
        <p:nvSpPr>
          <p:cNvPr id="15" name="Text 8"/>
          <p:cNvSpPr/>
          <p:nvPr/>
        </p:nvSpPr>
        <p:spPr>
          <a:xfrm>
            <a:off x="8770620" y="5570934"/>
            <a:ext cx="1987748" cy="248483"/>
          </a:xfrm>
          <a:prstGeom prst="rect">
            <a:avLst/>
          </a:prstGeom>
          <a:noFill/>
          <a:ln/>
        </p:spPr>
        <p:txBody>
          <a:bodyPr wrap="none" rtlCol="0" anchor="t"/>
          <a:lstStyle/>
          <a:p>
            <a:pPr marL="0" indent="0" algn="ctr">
              <a:lnSpc>
                <a:spcPts val="1957"/>
              </a:lnSpc>
              <a:buNone/>
            </a:pPr>
            <a:r>
              <a:rPr lang="en-US" sz="1565" b="1" kern="0" spc="-25" dirty="0">
                <a:solidFill>
                  <a:srgbClr val="272525"/>
                </a:solidFill>
                <a:latin typeface="adonis-web" pitchFamily="34" charset="0"/>
                <a:ea typeface="adonis-web" pitchFamily="34" charset="-122"/>
                <a:cs typeface="adonis-web" pitchFamily="34" charset="-120"/>
              </a:rPr>
              <a:t>Payments</a:t>
            </a:r>
            <a:endParaRPr lang="en-US" sz="1565" dirty="0"/>
          </a:p>
        </p:txBody>
      </p:sp>
      <p:sp>
        <p:nvSpPr>
          <p:cNvPr id="16" name="Text 9"/>
          <p:cNvSpPr/>
          <p:nvPr/>
        </p:nvSpPr>
        <p:spPr>
          <a:xfrm>
            <a:off x="8659058" y="5914787"/>
            <a:ext cx="2210872" cy="1526619"/>
          </a:xfrm>
          <a:prstGeom prst="rect">
            <a:avLst/>
          </a:prstGeom>
          <a:noFill/>
          <a:ln/>
        </p:spPr>
        <p:txBody>
          <a:bodyPr wrap="square" rtlCol="0" anchor="t"/>
          <a:lstStyle/>
          <a:p>
            <a:pPr marL="0" indent="0" algn="ctr">
              <a:lnSpc>
                <a:spcPts val="2004"/>
              </a:lnSpc>
              <a:buNone/>
            </a:pPr>
            <a:r>
              <a:rPr lang="en-US" sz="1252" kern="0" spc="-25" dirty="0">
                <a:solidFill>
                  <a:srgbClr val="272525"/>
                </a:solidFill>
                <a:latin typeface="Source Sans Pro" pitchFamily="34" charset="0"/>
                <a:ea typeface="Source Sans Pro" pitchFamily="34" charset="-122"/>
                <a:cs typeface="Source Sans Pro" pitchFamily="34" charset="-120"/>
              </a:rPr>
              <a:t>The Payments entity records the details of each transaction, including PaymentID (primary key), BookingID (foreign key), Amount, PaymentDate, and PaymentMethod.</a:t>
            </a:r>
            <a:endParaRPr lang="en-US" sz="1252" dirty="0"/>
          </a:p>
        </p:txBody>
      </p:sp>
      <p:sp>
        <p:nvSpPr>
          <p:cNvPr id="17" name="Text 10"/>
          <p:cNvSpPr/>
          <p:nvPr/>
        </p:nvSpPr>
        <p:spPr>
          <a:xfrm>
            <a:off x="8659058" y="7536775"/>
            <a:ext cx="2210872" cy="254437"/>
          </a:xfrm>
          <a:prstGeom prst="rect">
            <a:avLst/>
          </a:prstGeom>
          <a:noFill/>
          <a:ln/>
        </p:spPr>
        <p:txBody>
          <a:bodyPr wrap="none" rtlCol="0" anchor="t"/>
          <a:lstStyle/>
          <a:p>
            <a:pPr marL="0" indent="0" algn="ctr">
              <a:lnSpc>
                <a:spcPts val="2004"/>
              </a:lnSpc>
              <a:buNone/>
            </a:pPr>
            <a:endParaRPr lang="en-US" sz="125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302073"/>
          </a:xfrm>
          <a:prstGeom prst="rect">
            <a:avLst/>
          </a:prstGeom>
        </p:spPr>
      </p:pic>
      <p:sp>
        <p:nvSpPr>
          <p:cNvPr id="5" name="Text 1"/>
          <p:cNvSpPr/>
          <p:nvPr/>
        </p:nvSpPr>
        <p:spPr>
          <a:xfrm>
            <a:off x="3198376" y="2808446"/>
            <a:ext cx="7048976" cy="575429"/>
          </a:xfrm>
          <a:prstGeom prst="rect">
            <a:avLst/>
          </a:prstGeom>
          <a:noFill/>
          <a:ln/>
        </p:spPr>
        <p:txBody>
          <a:bodyPr wrap="none" rtlCol="0" anchor="t"/>
          <a:lstStyle/>
          <a:p>
            <a:pPr marL="0" indent="0">
              <a:lnSpc>
                <a:spcPts val="4532"/>
              </a:lnSpc>
              <a:buNone/>
            </a:pPr>
            <a:r>
              <a:rPr lang="en-US" sz="3625" b="1" kern="0" spc="-29" dirty="0">
                <a:solidFill>
                  <a:srgbClr val="000000"/>
                </a:solidFill>
                <a:latin typeface="adonis-web" pitchFamily="34" charset="0"/>
                <a:ea typeface="adonis-web" pitchFamily="34" charset="-122"/>
                <a:cs typeface="adonis-web" pitchFamily="34" charset="-120"/>
              </a:rPr>
              <a:t>Handling Cancellations and Refunds</a:t>
            </a:r>
            <a:endParaRPr lang="en-US" sz="3625" dirty="0"/>
          </a:p>
        </p:txBody>
      </p:sp>
      <p:pic>
        <p:nvPicPr>
          <p:cNvPr id="6" name="Image 2" descr="preencoded.png"/>
          <p:cNvPicPr>
            <a:picLocks noChangeAspect="1"/>
          </p:cNvPicPr>
          <p:nvPr/>
        </p:nvPicPr>
        <p:blipFill>
          <a:blip r:embed="rId5"/>
          <a:stretch>
            <a:fillRect/>
          </a:stretch>
        </p:blipFill>
        <p:spPr>
          <a:xfrm>
            <a:off x="3198376" y="3660100"/>
            <a:ext cx="2744510" cy="736640"/>
          </a:xfrm>
          <a:prstGeom prst="rect">
            <a:avLst/>
          </a:prstGeom>
        </p:spPr>
      </p:pic>
      <p:sp>
        <p:nvSpPr>
          <p:cNvPr id="7" name="Text 2"/>
          <p:cNvSpPr/>
          <p:nvPr/>
        </p:nvSpPr>
        <p:spPr>
          <a:xfrm>
            <a:off x="3382447" y="4672965"/>
            <a:ext cx="2302073" cy="287774"/>
          </a:xfrm>
          <a:prstGeom prst="rect">
            <a:avLst/>
          </a:prstGeom>
          <a:noFill/>
          <a:ln/>
        </p:spPr>
        <p:txBody>
          <a:bodyPr wrap="none" rtlCol="0" anchor="t"/>
          <a:lstStyle/>
          <a:p>
            <a:pPr marL="0" indent="0" algn="l">
              <a:lnSpc>
                <a:spcPts val="2266"/>
              </a:lnSpc>
              <a:buNone/>
            </a:pPr>
            <a:r>
              <a:rPr lang="en-US" sz="1813" b="1" kern="0" spc="-29" dirty="0">
                <a:solidFill>
                  <a:srgbClr val="272525"/>
                </a:solidFill>
                <a:latin typeface="adonis-web" pitchFamily="34" charset="0"/>
                <a:ea typeface="adonis-web" pitchFamily="34" charset="-122"/>
                <a:cs typeface="adonis-web" pitchFamily="34" charset="-120"/>
              </a:rPr>
              <a:t>Cancellation/Refund</a:t>
            </a:r>
            <a:endParaRPr lang="en-US" sz="1813" dirty="0"/>
          </a:p>
        </p:txBody>
      </p:sp>
      <p:sp>
        <p:nvSpPr>
          <p:cNvPr id="8" name="Text 3"/>
          <p:cNvSpPr/>
          <p:nvPr/>
        </p:nvSpPr>
        <p:spPr>
          <a:xfrm>
            <a:off x="3382447" y="5071229"/>
            <a:ext cx="2376368" cy="2062758"/>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The Cancellation/Refund entity tracks the details of booking cancellations and refunds, including CancellationRefundID (primary key), BookingID (foreign key), CancellationDate, and RefundAmount.</a:t>
            </a:r>
            <a:endParaRPr lang="en-US" sz="1450" dirty="0"/>
          </a:p>
        </p:txBody>
      </p:sp>
      <p:sp>
        <p:nvSpPr>
          <p:cNvPr id="9" name="Text 4"/>
          <p:cNvSpPr/>
          <p:nvPr/>
        </p:nvSpPr>
        <p:spPr>
          <a:xfrm>
            <a:off x="3382447" y="7244477"/>
            <a:ext cx="2376368" cy="294680"/>
          </a:xfrm>
          <a:prstGeom prst="rect">
            <a:avLst/>
          </a:prstGeom>
          <a:noFill/>
          <a:ln/>
        </p:spPr>
        <p:txBody>
          <a:bodyPr wrap="none" rtlCol="0" anchor="t"/>
          <a:lstStyle/>
          <a:p>
            <a:pPr marL="0" indent="0" algn="l">
              <a:lnSpc>
                <a:spcPts val="2320"/>
              </a:lnSpc>
              <a:buNone/>
            </a:pPr>
            <a:endParaRPr lang="en-US" sz="1450" dirty="0"/>
          </a:p>
        </p:txBody>
      </p:sp>
      <p:pic>
        <p:nvPicPr>
          <p:cNvPr id="10" name="Image 3" descr="preencoded.png"/>
          <p:cNvPicPr>
            <a:picLocks noChangeAspect="1"/>
          </p:cNvPicPr>
          <p:nvPr/>
        </p:nvPicPr>
        <p:blipFill>
          <a:blip r:embed="rId6"/>
          <a:stretch>
            <a:fillRect/>
          </a:stretch>
        </p:blipFill>
        <p:spPr>
          <a:xfrm>
            <a:off x="5942886" y="3660100"/>
            <a:ext cx="2744510" cy="736640"/>
          </a:xfrm>
          <a:prstGeom prst="rect">
            <a:avLst/>
          </a:prstGeom>
        </p:spPr>
      </p:pic>
      <p:sp>
        <p:nvSpPr>
          <p:cNvPr id="11" name="Text 5"/>
          <p:cNvSpPr/>
          <p:nvPr/>
        </p:nvSpPr>
        <p:spPr>
          <a:xfrm>
            <a:off x="6126956" y="4672965"/>
            <a:ext cx="2302073" cy="287774"/>
          </a:xfrm>
          <a:prstGeom prst="rect">
            <a:avLst/>
          </a:prstGeom>
          <a:noFill/>
          <a:ln/>
        </p:spPr>
        <p:txBody>
          <a:bodyPr wrap="none" rtlCol="0" anchor="t"/>
          <a:lstStyle/>
          <a:p>
            <a:pPr marL="0" indent="0" algn="l">
              <a:lnSpc>
                <a:spcPts val="2266"/>
              </a:lnSpc>
              <a:buNone/>
            </a:pPr>
            <a:r>
              <a:rPr lang="en-US" sz="1813" b="1" kern="0" spc="-29" dirty="0">
                <a:solidFill>
                  <a:srgbClr val="272525"/>
                </a:solidFill>
                <a:latin typeface="adonis-web" pitchFamily="34" charset="0"/>
                <a:ea typeface="adonis-web" pitchFamily="34" charset="-122"/>
                <a:cs typeface="adonis-web" pitchFamily="34" charset="-120"/>
              </a:rPr>
              <a:t>Invoices</a:t>
            </a:r>
            <a:endParaRPr lang="en-US" sz="1813" dirty="0"/>
          </a:p>
        </p:txBody>
      </p:sp>
      <p:sp>
        <p:nvSpPr>
          <p:cNvPr id="12" name="Text 6"/>
          <p:cNvSpPr/>
          <p:nvPr/>
        </p:nvSpPr>
        <p:spPr>
          <a:xfrm>
            <a:off x="6126956" y="5071229"/>
            <a:ext cx="2376368" cy="1768078"/>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The Invoices entity stores information about the generated invoices, including InvoiceID (primary key), UserID (foreign key), BookingID (foreign key), Amount, and Date.</a:t>
            </a:r>
            <a:endParaRPr lang="en-US" sz="1450" dirty="0"/>
          </a:p>
        </p:txBody>
      </p:sp>
      <p:sp>
        <p:nvSpPr>
          <p:cNvPr id="13" name="Text 7"/>
          <p:cNvSpPr/>
          <p:nvPr/>
        </p:nvSpPr>
        <p:spPr>
          <a:xfrm>
            <a:off x="6126956" y="6949797"/>
            <a:ext cx="2376368" cy="294680"/>
          </a:xfrm>
          <a:prstGeom prst="rect">
            <a:avLst/>
          </a:prstGeom>
          <a:noFill/>
          <a:ln/>
        </p:spPr>
        <p:txBody>
          <a:bodyPr wrap="none" rtlCol="0" anchor="t"/>
          <a:lstStyle/>
          <a:p>
            <a:pPr marL="0" indent="0" algn="l">
              <a:lnSpc>
                <a:spcPts val="2320"/>
              </a:lnSpc>
              <a:buNone/>
            </a:pPr>
            <a:endParaRPr lang="en-US" sz="1450" dirty="0"/>
          </a:p>
        </p:txBody>
      </p:sp>
      <p:pic>
        <p:nvPicPr>
          <p:cNvPr id="14" name="Image 4" descr="preencoded.png"/>
          <p:cNvPicPr>
            <a:picLocks noChangeAspect="1"/>
          </p:cNvPicPr>
          <p:nvPr/>
        </p:nvPicPr>
        <p:blipFill>
          <a:blip r:embed="rId7"/>
          <a:stretch>
            <a:fillRect/>
          </a:stretch>
        </p:blipFill>
        <p:spPr>
          <a:xfrm>
            <a:off x="8687395" y="3660100"/>
            <a:ext cx="2744510" cy="736640"/>
          </a:xfrm>
          <a:prstGeom prst="rect">
            <a:avLst/>
          </a:prstGeom>
        </p:spPr>
      </p:pic>
      <p:sp>
        <p:nvSpPr>
          <p:cNvPr id="15" name="Text 8"/>
          <p:cNvSpPr/>
          <p:nvPr/>
        </p:nvSpPr>
        <p:spPr>
          <a:xfrm>
            <a:off x="8871466" y="4672965"/>
            <a:ext cx="2302073" cy="287774"/>
          </a:xfrm>
          <a:prstGeom prst="rect">
            <a:avLst/>
          </a:prstGeom>
          <a:noFill/>
          <a:ln/>
        </p:spPr>
        <p:txBody>
          <a:bodyPr wrap="none" rtlCol="0" anchor="t"/>
          <a:lstStyle/>
          <a:p>
            <a:pPr marL="0" indent="0" algn="l">
              <a:lnSpc>
                <a:spcPts val="2266"/>
              </a:lnSpc>
              <a:buNone/>
            </a:pPr>
            <a:r>
              <a:rPr lang="en-US" sz="1813" b="1" kern="0" spc="-29" dirty="0">
                <a:solidFill>
                  <a:srgbClr val="272525"/>
                </a:solidFill>
                <a:latin typeface="adonis-web" pitchFamily="34" charset="0"/>
                <a:ea typeface="adonis-web" pitchFamily="34" charset="-122"/>
                <a:cs typeface="adonis-web" pitchFamily="34" charset="-120"/>
              </a:rPr>
              <a:t>Notifications</a:t>
            </a:r>
            <a:endParaRPr lang="en-US" sz="1813" dirty="0"/>
          </a:p>
        </p:txBody>
      </p:sp>
      <p:sp>
        <p:nvSpPr>
          <p:cNvPr id="16" name="Text 9"/>
          <p:cNvSpPr/>
          <p:nvPr/>
        </p:nvSpPr>
        <p:spPr>
          <a:xfrm>
            <a:off x="8871466" y="5071229"/>
            <a:ext cx="2376368" cy="1768078"/>
          </a:xfrm>
          <a:prstGeom prst="rect">
            <a:avLst/>
          </a:prstGeom>
          <a:noFill/>
          <a:ln/>
        </p:spPr>
        <p:txBody>
          <a:bodyPr wrap="square" rtlCol="0" anchor="t"/>
          <a:lstStyle/>
          <a:p>
            <a:pPr marL="0" indent="0" algn="l">
              <a:lnSpc>
                <a:spcPts val="2320"/>
              </a:lnSpc>
              <a:buNone/>
            </a:pPr>
            <a:r>
              <a:rPr lang="en-US" sz="1450" kern="0" spc="-29" dirty="0">
                <a:solidFill>
                  <a:srgbClr val="272525"/>
                </a:solidFill>
                <a:latin typeface="Source Sans Pro" pitchFamily="34" charset="0"/>
                <a:ea typeface="Source Sans Pro" pitchFamily="34" charset="-122"/>
                <a:cs typeface="Source Sans Pro" pitchFamily="34" charset="-120"/>
              </a:rPr>
              <a:t>The Notifications entity handles the delivery of booking-related notifications to users, including NotificationID (primary key), UserID (foreign key), and Message.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10178144"/>
          </a:xfrm>
          <a:prstGeom prst="rect">
            <a:avLst/>
          </a:prstGeom>
        </p:spPr>
      </p:pic>
      <p:sp>
        <p:nvSpPr>
          <p:cNvPr id="3" name="Shape 0"/>
          <p:cNvSpPr/>
          <p:nvPr/>
        </p:nvSpPr>
        <p:spPr>
          <a:xfrm>
            <a:off x="0" y="583110"/>
            <a:ext cx="14630400" cy="9595033"/>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470416" y="2041268"/>
            <a:ext cx="5111591" cy="486013"/>
          </a:xfrm>
          <a:prstGeom prst="rect">
            <a:avLst/>
          </a:prstGeom>
          <a:noFill/>
          <a:ln/>
        </p:spPr>
        <p:txBody>
          <a:bodyPr wrap="none" rtlCol="0" anchor="t"/>
          <a:lstStyle/>
          <a:p>
            <a:pPr marL="0" indent="0">
              <a:lnSpc>
                <a:spcPts val="3827"/>
              </a:lnSpc>
              <a:buNone/>
            </a:pPr>
            <a:r>
              <a:rPr lang="en-US" sz="3062" b="1" kern="0" spc="-24" dirty="0">
                <a:solidFill>
                  <a:srgbClr val="000000"/>
                </a:solidFill>
                <a:latin typeface="adonis-web" pitchFamily="34" charset="0"/>
                <a:ea typeface="adonis-web" pitchFamily="34" charset="-122"/>
                <a:cs typeface="adonis-web" pitchFamily="34" charset="-120"/>
              </a:rPr>
              <a:t>Relationships Between Entities</a:t>
            </a:r>
            <a:endParaRPr lang="en-US" sz="3062" dirty="0"/>
          </a:p>
        </p:txBody>
      </p:sp>
      <p:sp>
        <p:nvSpPr>
          <p:cNvPr id="6" name="Text 2"/>
          <p:cNvSpPr/>
          <p:nvPr/>
        </p:nvSpPr>
        <p:spPr>
          <a:xfrm>
            <a:off x="470416" y="2760525"/>
            <a:ext cx="3092887" cy="291703"/>
          </a:xfrm>
          <a:prstGeom prst="rect">
            <a:avLst/>
          </a:prstGeom>
          <a:noFill/>
          <a:ln/>
        </p:spPr>
        <p:txBody>
          <a:bodyPr wrap="none" rtlCol="0" anchor="t"/>
          <a:lstStyle/>
          <a:p>
            <a:pPr marL="0" indent="0" algn="l">
              <a:lnSpc>
                <a:spcPts val="2296"/>
              </a:lnSpc>
              <a:buNone/>
            </a:pPr>
            <a:r>
              <a:rPr lang="en-US" sz="1837" b="1" kern="0" spc="-24" dirty="0">
                <a:solidFill>
                  <a:srgbClr val="000000"/>
                </a:solidFill>
                <a:latin typeface="adonis-web" pitchFamily="34" charset="0"/>
                <a:ea typeface="adonis-web" pitchFamily="34" charset="-122"/>
                <a:cs typeface="adonis-web" pitchFamily="34" charset="-120"/>
              </a:rPr>
              <a:t>1.User – Bookings Relationship</a:t>
            </a:r>
            <a:endParaRPr lang="en-US" sz="1837" dirty="0"/>
          </a:p>
        </p:txBody>
      </p:sp>
      <p:sp>
        <p:nvSpPr>
          <p:cNvPr id="7" name="Text 3"/>
          <p:cNvSpPr/>
          <p:nvPr/>
        </p:nvSpPr>
        <p:spPr>
          <a:xfrm>
            <a:off x="719138" y="3285471"/>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 single user can make multiple bookings, establishing a "</a:t>
            </a:r>
            <a:r>
              <a:rPr lang="en-US" sz="1225" kern="0" spc="-24" dirty="0">
                <a:solidFill>
                  <a:srgbClr val="204C8E"/>
                </a:solidFill>
                <a:latin typeface="Source Sans Pro" pitchFamily="34" charset="0"/>
                <a:ea typeface="Source Sans Pro" pitchFamily="34" charset="-122"/>
                <a:cs typeface="Source Sans Pro" pitchFamily="34" charset="-120"/>
              </a:rPr>
              <a:t>one-to-many</a:t>
            </a:r>
            <a:r>
              <a:rPr lang="en-US" sz="1225" kern="0" spc="-24" dirty="0">
                <a:solidFill>
                  <a:srgbClr val="272525"/>
                </a:solidFill>
                <a:latin typeface="Source Sans Pro" pitchFamily="34" charset="0"/>
                <a:ea typeface="Source Sans Pro" pitchFamily="34" charset="-122"/>
                <a:cs typeface="Source Sans Pro" pitchFamily="34" charset="-120"/>
              </a:rPr>
              <a:t>" relationship.</a:t>
            </a:r>
            <a:endParaRPr lang="en-US" sz="1225" dirty="0"/>
          </a:p>
        </p:txBody>
      </p:sp>
      <p:sp>
        <p:nvSpPr>
          <p:cNvPr id="8" name="Text 4"/>
          <p:cNvSpPr/>
          <p:nvPr/>
        </p:nvSpPr>
        <p:spPr>
          <a:xfrm>
            <a:off x="719138" y="3596343"/>
            <a:ext cx="6704767" cy="497443"/>
          </a:xfrm>
          <a:prstGeom prst="rect">
            <a:avLst/>
          </a:prstGeom>
          <a:noFill/>
          <a:ln/>
        </p:spPr>
        <p:txBody>
          <a:bodyPr wrap="squar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Each booking is linked to one specific user, ensuring that the system can easily trace who made a particular reservation.</a:t>
            </a:r>
            <a:endParaRPr lang="en-US" sz="1225" dirty="0"/>
          </a:p>
        </p:txBody>
      </p:sp>
      <p:sp>
        <p:nvSpPr>
          <p:cNvPr id="9" name="Text 5"/>
          <p:cNvSpPr/>
          <p:nvPr/>
        </p:nvSpPr>
        <p:spPr>
          <a:xfrm>
            <a:off x="719138" y="4155937"/>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This connection enables efficient tracking of users' booking history and preferences within the system..</a:t>
            </a:r>
            <a:endParaRPr lang="en-US" sz="1225" dirty="0"/>
          </a:p>
        </p:txBody>
      </p:sp>
      <p:sp>
        <p:nvSpPr>
          <p:cNvPr id="10" name="Text 6"/>
          <p:cNvSpPr/>
          <p:nvPr/>
        </p:nvSpPr>
        <p:spPr>
          <a:xfrm>
            <a:off x="470416" y="4637902"/>
            <a:ext cx="3466624" cy="291703"/>
          </a:xfrm>
          <a:prstGeom prst="rect">
            <a:avLst/>
          </a:prstGeom>
          <a:noFill/>
          <a:ln/>
        </p:spPr>
        <p:txBody>
          <a:bodyPr wrap="none" rtlCol="0" anchor="t"/>
          <a:lstStyle/>
          <a:p>
            <a:pPr marL="0" indent="0" algn="l">
              <a:lnSpc>
                <a:spcPts val="2296"/>
              </a:lnSpc>
              <a:buNone/>
            </a:pPr>
            <a:r>
              <a:rPr lang="en-US" sz="1837" b="1" kern="0" spc="-24" dirty="0">
                <a:solidFill>
                  <a:srgbClr val="000000"/>
                </a:solidFill>
                <a:latin typeface="adonis-web" pitchFamily="34" charset="0"/>
                <a:ea typeface="adonis-web" pitchFamily="34" charset="-122"/>
                <a:cs typeface="adonis-web" pitchFamily="34" charset="-120"/>
              </a:rPr>
              <a:t>2.Services – Bookings Relationship</a:t>
            </a:r>
            <a:endParaRPr lang="en-US" sz="1837" dirty="0"/>
          </a:p>
        </p:txBody>
      </p:sp>
      <p:sp>
        <p:nvSpPr>
          <p:cNvPr id="11" name="Text 7"/>
          <p:cNvSpPr/>
          <p:nvPr/>
        </p:nvSpPr>
        <p:spPr>
          <a:xfrm>
            <a:off x="719138" y="5162849"/>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 service can be booked multiple times, forming a "</a:t>
            </a:r>
            <a:r>
              <a:rPr lang="en-US" sz="1225" kern="0" spc="-24" dirty="0">
                <a:solidFill>
                  <a:srgbClr val="204C8E"/>
                </a:solidFill>
                <a:latin typeface="Source Sans Pro" pitchFamily="34" charset="0"/>
                <a:ea typeface="Source Sans Pro" pitchFamily="34" charset="-122"/>
                <a:cs typeface="Source Sans Pro" pitchFamily="34" charset="-120"/>
              </a:rPr>
              <a:t>one-to-many</a:t>
            </a:r>
            <a:r>
              <a:rPr lang="en-US" sz="1225" kern="0" spc="-24" dirty="0">
                <a:solidFill>
                  <a:srgbClr val="272525"/>
                </a:solidFill>
                <a:latin typeface="Source Sans Pro" pitchFamily="34" charset="0"/>
                <a:ea typeface="Source Sans Pro" pitchFamily="34" charset="-122"/>
                <a:cs typeface="Source Sans Pro" pitchFamily="34" charset="-120"/>
              </a:rPr>
              <a:t>" relationship.</a:t>
            </a:r>
            <a:endParaRPr lang="en-US" sz="1225" dirty="0"/>
          </a:p>
        </p:txBody>
      </p:sp>
      <p:sp>
        <p:nvSpPr>
          <p:cNvPr id="12" name="Text 8"/>
          <p:cNvSpPr/>
          <p:nvPr/>
        </p:nvSpPr>
        <p:spPr>
          <a:xfrm>
            <a:off x="719138" y="5473721"/>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Each booking corresponds to a particular service.</a:t>
            </a:r>
            <a:endParaRPr lang="en-US" sz="1225" dirty="0"/>
          </a:p>
        </p:txBody>
      </p:sp>
      <p:sp>
        <p:nvSpPr>
          <p:cNvPr id="13" name="Text 9"/>
          <p:cNvSpPr/>
          <p:nvPr/>
        </p:nvSpPr>
        <p:spPr>
          <a:xfrm>
            <a:off x="719138" y="5784593"/>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This association allows the system to connect bookings with the specific services users have reserved.</a:t>
            </a:r>
            <a:endParaRPr lang="en-US" sz="1225" dirty="0"/>
          </a:p>
        </p:txBody>
      </p:sp>
      <p:sp>
        <p:nvSpPr>
          <p:cNvPr id="14" name="Text 10"/>
          <p:cNvSpPr/>
          <p:nvPr/>
        </p:nvSpPr>
        <p:spPr>
          <a:xfrm>
            <a:off x="470416" y="6266558"/>
            <a:ext cx="3091220" cy="291703"/>
          </a:xfrm>
          <a:prstGeom prst="rect">
            <a:avLst/>
          </a:prstGeom>
          <a:noFill/>
          <a:ln/>
        </p:spPr>
        <p:txBody>
          <a:bodyPr wrap="none" rtlCol="0" anchor="t"/>
          <a:lstStyle/>
          <a:p>
            <a:pPr marL="0" indent="0" algn="l">
              <a:lnSpc>
                <a:spcPts val="2296"/>
              </a:lnSpc>
              <a:buNone/>
            </a:pPr>
            <a:r>
              <a:rPr lang="en-US" sz="1837" b="1" kern="0" spc="-24" dirty="0">
                <a:solidFill>
                  <a:srgbClr val="000000"/>
                </a:solidFill>
                <a:latin typeface="adonis-web" pitchFamily="34" charset="0"/>
                <a:ea typeface="adonis-web" pitchFamily="34" charset="-122"/>
                <a:cs typeface="adonis-web" pitchFamily="34" charset="-120"/>
              </a:rPr>
              <a:t>3.Users – Reviews Relationship</a:t>
            </a:r>
            <a:endParaRPr lang="en-US" sz="1837" dirty="0"/>
          </a:p>
        </p:txBody>
      </p:sp>
      <p:sp>
        <p:nvSpPr>
          <p:cNvPr id="15" name="Text 11"/>
          <p:cNvSpPr/>
          <p:nvPr/>
        </p:nvSpPr>
        <p:spPr>
          <a:xfrm>
            <a:off x="719138" y="6791505"/>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 single user can write multiple reviews, establishing a "</a:t>
            </a:r>
            <a:r>
              <a:rPr lang="en-US" sz="1225" kern="0" spc="-24" dirty="0">
                <a:solidFill>
                  <a:srgbClr val="204C8E"/>
                </a:solidFill>
                <a:latin typeface="Source Sans Pro" pitchFamily="34" charset="0"/>
                <a:ea typeface="Source Sans Pro" pitchFamily="34" charset="-122"/>
                <a:cs typeface="Source Sans Pro" pitchFamily="34" charset="-120"/>
              </a:rPr>
              <a:t>one-to-many</a:t>
            </a:r>
            <a:r>
              <a:rPr lang="en-US" sz="1225" kern="0" spc="-24" dirty="0">
                <a:solidFill>
                  <a:srgbClr val="272525"/>
                </a:solidFill>
                <a:latin typeface="Source Sans Pro" pitchFamily="34" charset="0"/>
                <a:ea typeface="Source Sans Pro" pitchFamily="34" charset="-122"/>
                <a:cs typeface="Source Sans Pro" pitchFamily="34" charset="-120"/>
              </a:rPr>
              <a:t>" relationship.</a:t>
            </a:r>
            <a:endParaRPr lang="en-US" sz="1225" dirty="0"/>
          </a:p>
        </p:txBody>
      </p:sp>
      <p:sp>
        <p:nvSpPr>
          <p:cNvPr id="16" name="Text 12"/>
          <p:cNvSpPr/>
          <p:nvPr/>
        </p:nvSpPr>
        <p:spPr>
          <a:xfrm>
            <a:off x="719138" y="7102377"/>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Each review is authored by one user.</a:t>
            </a:r>
            <a:endParaRPr lang="en-US" sz="1225" dirty="0"/>
          </a:p>
        </p:txBody>
      </p:sp>
      <p:sp>
        <p:nvSpPr>
          <p:cNvPr id="17" name="Text 13"/>
          <p:cNvSpPr/>
          <p:nvPr/>
        </p:nvSpPr>
        <p:spPr>
          <a:xfrm>
            <a:off x="719138" y="7413249"/>
            <a:ext cx="6704767" cy="497443"/>
          </a:xfrm>
          <a:prstGeom prst="rect">
            <a:avLst/>
          </a:prstGeom>
          <a:noFill/>
          <a:ln/>
        </p:spPr>
        <p:txBody>
          <a:bodyPr wrap="squar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This linkage enables the system to attribute reviews to the users who submitted them, facilitating user feedback management.</a:t>
            </a:r>
            <a:endParaRPr lang="en-US" sz="1225" dirty="0"/>
          </a:p>
        </p:txBody>
      </p:sp>
      <p:sp>
        <p:nvSpPr>
          <p:cNvPr id="18" name="Text 14"/>
          <p:cNvSpPr/>
          <p:nvPr/>
        </p:nvSpPr>
        <p:spPr>
          <a:xfrm>
            <a:off x="470416" y="8143936"/>
            <a:ext cx="3363158" cy="291703"/>
          </a:xfrm>
          <a:prstGeom prst="rect">
            <a:avLst/>
          </a:prstGeom>
          <a:noFill/>
          <a:ln/>
        </p:spPr>
        <p:txBody>
          <a:bodyPr wrap="none" rtlCol="0" anchor="t"/>
          <a:lstStyle/>
          <a:p>
            <a:pPr marL="0" indent="0" algn="l">
              <a:lnSpc>
                <a:spcPts val="2296"/>
              </a:lnSpc>
              <a:buNone/>
            </a:pPr>
            <a:r>
              <a:rPr lang="en-US" sz="1837" b="1" kern="0" spc="-24" dirty="0">
                <a:solidFill>
                  <a:srgbClr val="000000"/>
                </a:solidFill>
                <a:latin typeface="adonis-web" pitchFamily="34" charset="0"/>
                <a:ea typeface="adonis-web" pitchFamily="34" charset="-122"/>
                <a:cs typeface="adonis-web" pitchFamily="34" charset="-120"/>
              </a:rPr>
              <a:t>4.Services – Reviews Relationship</a:t>
            </a:r>
            <a:endParaRPr lang="en-US" sz="1837" dirty="0"/>
          </a:p>
        </p:txBody>
      </p:sp>
      <p:sp>
        <p:nvSpPr>
          <p:cNvPr id="19" name="Text 15"/>
          <p:cNvSpPr/>
          <p:nvPr/>
        </p:nvSpPr>
        <p:spPr>
          <a:xfrm>
            <a:off x="719138" y="8668882"/>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A service can receive multiple reviews, forming a "one-to-many" relationship.</a:t>
            </a:r>
            <a:endParaRPr lang="en-US" sz="1225" dirty="0"/>
          </a:p>
        </p:txBody>
      </p:sp>
      <p:sp>
        <p:nvSpPr>
          <p:cNvPr id="20" name="Text 16"/>
          <p:cNvSpPr/>
          <p:nvPr/>
        </p:nvSpPr>
        <p:spPr>
          <a:xfrm>
            <a:off x="719138" y="8979754"/>
            <a:ext cx="6704767" cy="248722"/>
          </a:xfrm>
          <a:prstGeom prst="rect">
            <a:avLst/>
          </a:prstGeom>
          <a:noFill/>
          <a:ln/>
        </p:spPr>
        <p:txBody>
          <a:bodyPr wrap="non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Each review is tied to a specific service.</a:t>
            </a:r>
            <a:endParaRPr lang="en-US" sz="1225" dirty="0"/>
          </a:p>
        </p:txBody>
      </p:sp>
      <p:sp>
        <p:nvSpPr>
          <p:cNvPr id="21" name="Text 17"/>
          <p:cNvSpPr/>
          <p:nvPr/>
        </p:nvSpPr>
        <p:spPr>
          <a:xfrm>
            <a:off x="719138" y="9290627"/>
            <a:ext cx="6704767" cy="497443"/>
          </a:xfrm>
          <a:prstGeom prst="rect">
            <a:avLst/>
          </a:prstGeom>
          <a:noFill/>
          <a:ln/>
        </p:spPr>
        <p:txBody>
          <a:bodyPr wrap="square" rtlCol="0" anchor="t"/>
          <a:lstStyle/>
          <a:p>
            <a:pPr marL="342900" indent="-342900" algn="l">
              <a:lnSpc>
                <a:spcPts val="1960"/>
              </a:lnSpc>
              <a:buSzPct val="100000"/>
              <a:buChar char="•"/>
            </a:pPr>
            <a:r>
              <a:rPr lang="en-US" sz="1225" kern="0" spc="-24" dirty="0">
                <a:solidFill>
                  <a:srgbClr val="272525"/>
                </a:solidFill>
                <a:latin typeface="Source Sans Pro" pitchFamily="34" charset="0"/>
                <a:ea typeface="Source Sans Pro" pitchFamily="34" charset="-122"/>
                <a:cs typeface="Source Sans Pro" pitchFamily="34" charset="-120"/>
              </a:rPr>
              <a:t>This connection enables users to provide feedback for the services they have used, enhancing the system's review functionality.</a:t>
            </a:r>
            <a:endParaRPr lang="en-US" sz="12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933"/>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3838456" y="427673"/>
            <a:ext cx="3888462" cy="486013"/>
          </a:xfrm>
          <a:prstGeom prst="rect">
            <a:avLst/>
          </a:prstGeom>
          <a:noFill/>
          <a:ln/>
        </p:spPr>
        <p:txBody>
          <a:bodyPr wrap="none" rtlCol="0" anchor="t"/>
          <a:lstStyle/>
          <a:p>
            <a:pPr marL="0" indent="0">
              <a:lnSpc>
                <a:spcPts val="3827"/>
              </a:lnSpc>
              <a:buNone/>
            </a:pPr>
            <a:endParaRPr lang="en-US" sz="3062" dirty="0"/>
          </a:p>
        </p:txBody>
      </p:sp>
      <p:sp>
        <p:nvSpPr>
          <p:cNvPr id="5" name="Text 2"/>
          <p:cNvSpPr/>
          <p:nvPr/>
        </p:nvSpPr>
        <p:spPr>
          <a:xfrm>
            <a:off x="361711" y="140017"/>
            <a:ext cx="3401616" cy="291703"/>
          </a:xfrm>
          <a:prstGeom prst="rect">
            <a:avLst/>
          </a:prstGeom>
          <a:noFill/>
          <a:ln/>
        </p:spPr>
        <p:txBody>
          <a:bodyPr wrap="none" rtlCol="0" anchor="t"/>
          <a:lstStyle/>
          <a:p>
            <a:pPr marL="0" indent="0" algn="l">
              <a:lnSpc>
                <a:spcPts val="2296"/>
              </a:lnSpc>
              <a:buNone/>
            </a:pPr>
            <a:r>
              <a:rPr lang="en-US" b="1" kern="0" spc="-24" dirty="0">
                <a:solidFill>
                  <a:srgbClr val="000000"/>
                </a:solidFill>
                <a:latin typeface="adonis-web" pitchFamily="34" charset="0"/>
                <a:ea typeface="adonis-web" pitchFamily="34" charset="-122"/>
                <a:cs typeface="adonis-web" pitchFamily="34" charset="-120"/>
              </a:rPr>
              <a:t>5.Services – Location Relationship</a:t>
            </a:r>
            <a:endParaRPr lang="en-US" dirty="0"/>
          </a:p>
        </p:txBody>
      </p:sp>
      <p:sp>
        <p:nvSpPr>
          <p:cNvPr id="6" name="Text 3"/>
          <p:cNvSpPr/>
          <p:nvPr/>
        </p:nvSpPr>
        <p:spPr>
          <a:xfrm>
            <a:off x="610433" y="664964"/>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Multiple services can be offered at a single location, creating a "many-to-one" relationship.</a:t>
            </a:r>
            <a:endParaRPr lang="en-US" sz="1400" dirty="0"/>
          </a:p>
        </p:txBody>
      </p:sp>
      <p:sp>
        <p:nvSpPr>
          <p:cNvPr id="7" name="Text 4"/>
          <p:cNvSpPr/>
          <p:nvPr/>
        </p:nvSpPr>
        <p:spPr>
          <a:xfrm>
            <a:off x="610433" y="975836"/>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Each service is situated at a specific location.</a:t>
            </a:r>
            <a:endParaRPr lang="en-US" sz="1400" dirty="0"/>
          </a:p>
        </p:txBody>
      </p:sp>
      <p:sp>
        <p:nvSpPr>
          <p:cNvPr id="8" name="Text 5"/>
          <p:cNvSpPr/>
          <p:nvPr/>
        </p:nvSpPr>
        <p:spPr>
          <a:xfrm>
            <a:off x="610433" y="1286708"/>
            <a:ext cx="6704767" cy="497443"/>
          </a:xfrm>
          <a:prstGeom prst="rect">
            <a:avLst/>
          </a:prstGeom>
          <a:noFill/>
          <a:ln/>
        </p:spPr>
        <p:txBody>
          <a:bodyPr wrap="squar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This association highlights where services are available, assisting users in locating services based on their preferred locations.</a:t>
            </a:r>
            <a:endParaRPr lang="en-US" sz="1400" dirty="0"/>
          </a:p>
        </p:txBody>
      </p:sp>
      <p:sp>
        <p:nvSpPr>
          <p:cNvPr id="9" name="Text 6"/>
          <p:cNvSpPr/>
          <p:nvPr/>
        </p:nvSpPr>
        <p:spPr>
          <a:xfrm>
            <a:off x="361711" y="2017395"/>
            <a:ext cx="3388400" cy="291703"/>
          </a:xfrm>
          <a:prstGeom prst="rect">
            <a:avLst/>
          </a:prstGeom>
          <a:noFill/>
          <a:ln/>
        </p:spPr>
        <p:txBody>
          <a:bodyPr wrap="none" rtlCol="0" anchor="t"/>
          <a:lstStyle/>
          <a:p>
            <a:pPr marL="0" indent="0" algn="l">
              <a:lnSpc>
                <a:spcPts val="2296"/>
              </a:lnSpc>
              <a:buNone/>
            </a:pPr>
            <a:r>
              <a:rPr lang="en-US" b="1" kern="0" spc="-24" dirty="0">
                <a:solidFill>
                  <a:srgbClr val="000000"/>
                </a:solidFill>
                <a:latin typeface="adonis-web" pitchFamily="34" charset="0"/>
                <a:ea typeface="adonis-web" pitchFamily="34" charset="-122"/>
                <a:cs typeface="adonis-web" pitchFamily="34" charset="-120"/>
              </a:rPr>
              <a:t>6.Bookings -Payment Relationship</a:t>
            </a:r>
            <a:endParaRPr lang="en-US" dirty="0"/>
          </a:p>
        </p:txBody>
      </p:sp>
      <p:sp>
        <p:nvSpPr>
          <p:cNvPr id="10" name="Text 7"/>
          <p:cNvSpPr/>
          <p:nvPr/>
        </p:nvSpPr>
        <p:spPr>
          <a:xfrm>
            <a:off x="610433" y="2542341"/>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Every booking is paired with one payment, establishing a "one-to-one" relationship.</a:t>
            </a:r>
            <a:endParaRPr lang="en-US" sz="1400" dirty="0"/>
          </a:p>
        </p:txBody>
      </p:sp>
      <p:sp>
        <p:nvSpPr>
          <p:cNvPr id="11" name="Text 8"/>
          <p:cNvSpPr/>
          <p:nvPr/>
        </p:nvSpPr>
        <p:spPr>
          <a:xfrm>
            <a:off x="610433" y="2853213"/>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Each payment is specifically linked to one booking.</a:t>
            </a:r>
            <a:endParaRPr lang="en-US" sz="1400" dirty="0"/>
          </a:p>
        </p:txBody>
      </p:sp>
      <p:sp>
        <p:nvSpPr>
          <p:cNvPr id="12" name="Text 9"/>
          <p:cNvSpPr/>
          <p:nvPr/>
        </p:nvSpPr>
        <p:spPr>
          <a:xfrm>
            <a:off x="610433" y="3164086"/>
            <a:ext cx="6704767" cy="497443"/>
          </a:xfrm>
          <a:prstGeom prst="rect">
            <a:avLst/>
          </a:prstGeom>
          <a:noFill/>
          <a:ln/>
        </p:spPr>
        <p:txBody>
          <a:bodyPr wrap="squar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This connection enables the system to correlate bookings with the corresponding payments made by users, simplifying the tracking of financial transactions.</a:t>
            </a:r>
            <a:endParaRPr lang="en-US" sz="1400" dirty="0"/>
          </a:p>
        </p:txBody>
      </p:sp>
      <p:sp>
        <p:nvSpPr>
          <p:cNvPr id="13" name="Text 10"/>
          <p:cNvSpPr/>
          <p:nvPr/>
        </p:nvSpPr>
        <p:spPr>
          <a:xfrm>
            <a:off x="361711" y="4032210"/>
            <a:ext cx="4646890" cy="291703"/>
          </a:xfrm>
          <a:prstGeom prst="rect">
            <a:avLst/>
          </a:prstGeom>
          <a:noFill/>
          <a:ln/>
        </p:spPr>
        <p:txBody>
          <a:bodyPr wrap="none" rtlCol="0" anchor="t"/>
          <a:lstStyle/>
          <a:p>
            <a:pPr marL="0" indent="0" algn="l">
              <a:lnSpc>
                <a:spcPts val="2296"/>
              </a:lnSpc>
              <a:buNone/>
            </a:pPr>
            <a:r>
              <a:rPr lang="en-US" b="1" kern="0" spc="-24" dirty="0">
                <a:solidFill>
                  <a:srgbClr val="000000"/>
                </a:solidFill>
                <a:latin typeface="adonis-web" pitchFamily="34" charset="0"/>
                <a:ea typeface="adonis-web" pitchFamily="34" charset="-122"/>
                <a:cs typeface="adonis-web" pitchFamily="34" charset="-120"/>
              </a:rPr>
              <a:t>7.Bookings – Cancellation/Refund Relationship</a:t>
            </a:r>
            <a:endParaRPr lang="en-US" dirty="0"/>
          </a:p>
        </p:txBody>
      </p:sp>
      <p:sp>
        <p:nvSpPr>
          <p:cNvPr id="14" name="Text 11"/>
          <p:cNvSpPr/>
          <p:nvPr/>
        </p:nvSpPr>
        <p:spPr>
          <a:xfrm>
            <a:off x="610433" y="4419719"/>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Each booking is linked to one cancellation or refund record, forming a "one-to-one" relationship.</a:t>
            </a:r>
            <a:endParaRPr lang="en-US" sz="1400" dirty="0"/>
          </a:p>
        </p:txBody>
      </p:sp>
      <p:sp>
        <p:nvSpPr>
          <p:cNvPr id="15" name="Text 12"/>
          <p:cNvSpPr/>
          <p:nvPr/>
        </p:nvSpPr>
        <p:spPr>
          <a:xfrm>
            <a:off x="610433" y="4730591"/>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Correspondingly, each cancellation or refund record is tied to one specific booking.</a:t>
            </a:r>
            <a:endParaRPr lang="en-US" sz="1400" dirty="0"/>
          </a:p>
        </p:txBody>
      </p:sp>
      <p:sp>
        <p:nvSpPr>
          <p:cNvPr id="16" name="Text 13"/>
          <p:cNvSpPr/>
          <p:nvPr/>
        </p:nvSpPr>
        <p:spPr>
          <a:xfrm>
            <a:off x="610433" y="5041463"/>
            <a:ext cx="6704767" cy="497443"/>
          </a:xfrm>
          <a:prstGeom prst="rect">
            <a:avLst/>
          </a:prstGeom>
          <a:noFill/>
          <a:ln/>
        </p:spPr>
        <p:txBody>
          <a:bodyPr wrap="squar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This association empowers the system to effectively handle cancellation and refund procedures for bookings, keeping track of essential details like cancellation dates and refund amounts.</a:t>
            </a:r>
            <a:endParaRPr lang="en-US" sz="1400" dirty="0"/>
          </a:p>
        </p:txBody>
      </p:sp>
      <p:sp>
        <p:nvSpPr>
          <p:cNvPr id="17" name="Text 14"/>
          <p:cNvSpPr/>
          <p:nvPr/>
        </p:nvSpPr>
        <p:spPr>
          <a:xfrm>
            <a:off x="361711" y="5923223"/>
            <a:ext cx="3041809" cy="291703"/>
          </a:xfrm>
          <a:prstGeom prst="rect">
            <a:avLst/>
          </a:prstGeom>
          <a:noFill/>
          <a:ln/>
        </p:spPr>
        <p:txBody>
          <a:bodyPr wrap="none" rtlCol="0" anchor="t"/>
          <a:lstStyle/>
          <a:p>
            <a:pPr marL="0" indent="0" algn="l">
              <a:lnSpc>
                <a:spcPts val="2296"/>
              </a:lnSpc>
              <a:buNone/>
            </a:pPr>
            <a:r>
              <a:rPr lang="en-US" b="1" kern="0" spc="-24" dirty="0">
                <a:solidFill>
                  <a:srgbClr val="000000"/>
                </a:solidFill>
                <a:latin typeface="adonis-web" pitchFamily="34" charset="0"/>
                <a:ea typeface="adonis-web" pitchFamily="34" charset="-122"/>
                <a:cs typeface="adonis-web" pitchFamily="34" charset="-120"/>
              </a:rPr>
              <a:t>8.User – Payment Relationship</a:t>
            </a:r>
            <a:endParaRPr lang="en-US" dirty="0"/>
          </a:p>
        </p:txBody>
      </p:sp>
      <p:sp>
        <p:nvSpPr>
          <p:cNvPr id="18" name="Text 15"/>
          <p:cNvSpPr/>
          <p:nvPr/>
        </p:nvSpPr>
        <p:spPr>
          <a:xfrm>
            <a:off x="610433" y="6297096"/>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A user can make multiple payments, establishing a "one-to-many" relationship.</a:t>
            </a:r>
            <a:endParaRPr lang="en-US" sz="1400" dirty="0"/>
          </a:p>
        </p:txBody>
      </p:sp>
      <p:sp>
        <p:nvSpPr>
          <p:cNvPr id="19" name="Text 16"/>
          <p:cNvSpPr/>
          <p:nvPr/>
        </p:nvSpPr>
        <p:spPr>
          <a:xfrm>
            <a:off x="610433" y="6607968"/>
            <a:ext cx="6704767" cy="248722"/>
          </a:xfrm>
          <a:prstGeom prst="rect">
            <a:avLst/>
          </a:prstGeom>
          <a:noFill/>
          <a:ln/>
        </p:spPr>
        <p:txBody>
          <a:bodyPr wrap="non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Each payment is executed by a single user.</a:t>
            </a:r>
            <a:endParaRPr lang="en-US" sz="1400" dirty="0"/>
          </a:p>
        </p:txBody>
      </p:sp>
      <p:sp>
        <p:nvSpPr>
          <p:cNvPr id="20" name="Text 17"/>
          <p:cNvSpPr/>
          <p:nvPr/>
        </p:nvSpPr>
        <p:spPr>
          <a:xfrm>
            <a:off x="610433" y="6918840"/>
            <a:ext cx="6704767" cy="497443"/>
          </a:xfrm>
          <a:prstGeom prst="rect">
            <a:avLst/>
          </a:prstGeom>
          <a:noFill/>
          <a:ln/>
        </p:spPr>
        <p:txBody>
          <a:bodyPr wrap="square" rtlCol="0" anchor="t"/>
          <a:lstStyle/>
          <a:p>
            <a:pPr marL="342900" indent="-342900" algn="l">
              <a:lnSpc>
                <a:spcPts val="1960"/>
              </a:lnSpc>
              <a:buSzPct val="100000"/>
              <a:buChar char="•"/>
            </a:pPr>
            <a:r>
              <a:rPr lang="en-US" sz="1400" kern="0" spc="-24" dirty="0">
                <a:solidFill>
                  <a:srgbClr val="272525"/>
                </a:solidFill>
                <a:latin typeface="Source Sans Pro" pitchFamily="34" charset="0"/>
                <a:ea typeface="Source Sans Pro" pitchFamily="34" charset="-122"/>
                <a:cs typeface="Source Sans Pro" pitchFamily="34" charset="-120"/>
              </a:rPr>
              <a:t>This setup allows users to conduct multiple transactions while ensuring that each payment is associated with a specific user.</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348389" y="1404580"/>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633889" y="324922"/>
            <a:ext cx="4418528" cy="416481"/>
          </a:xfrm>
          <a:prstGeom prst="rect">
            <a:avLst/>
          </a:prstGeom>
          <a:noFill/>
          <a:ln/>
        </p:spPr>
        <p:txBody>
          <a:bodyPr wrap="none" rtlCol="0" anchor="t"/>
          <a:lstStyle/>
          <a:p>
            <a:pPr marL="0" indent="0" algn="l">
              <a:lnSpc>
                <a:spcPts val="3281"/>
              </a:lnSpc>
              <a:buNone/>
            </a:pPr>
            <a:r>
              <a:rPr lang="en-US" sz="1600" b="1" kern="0" spc="-35" dirty="0">
                <a:solidFill>
                  <a:srgbClr val="000000"/>
                </a:solidFill>
                <a:latin typeface="adonis-web" pitchFamily="34" charset="0"/>
                <a:ea typeface="adonis-web" pitchFamily="34" charset="-122"/>
                <a:cs typeface="adonis-web" pitchFamily="34" charset="-120"/>
              </a:rPr>
              <a:t>9.Users – Invoices Relationship</a:t>
            </a:r>
            <a:endParaRPr lang="en-US" sz="1600" dirty="0"/>
          </a:p>
        </p:txBody>
      </p:sp>
      <p:sp>
        <p:nvSpPr>
          <p:cNvPr id="6" name="Text 3"/>
          <p:cNvSpPr/>
          <p:nvPr/>
        </p:nvSpPr>
        <p:spPr>
          <a:xfrm>
            <a:off x="989290" y="1074658"/>
            <a:ext cx="9578102" cy="355402"/>
          </a:xfrm>
          <a:prstGeom prst="rect">
            <a:avLst/>
          </a:prstGeom>
          <a:noFill/>
          <a:ln/>
        </p:spPr>
        <p:txBody>
          <a:bodyPr wrap="none" rtlCol="0" anchor="t"/>
          <a:lstStyle/>
          <a:p>
            <a:pPr marL="342900" indent="-342900" algn="l">
              <a:lnSpc>
                <a:spcPts val="2799"/>
              </a:lnSpc>
              <a:buSzPct val="100000"/>
              <a:buChar char="•"/>
            </a:pPr>
            <a:r>
              <a:rPr lang="en-US" sz="1600" kern="0" spc="-35" dirty="0">
                <a:solidFill>
                  <a:srgbClr val="272525"/>
                </a:solidFill>
                <a:latin typeface="Source Sans Pro" pitchFamily="34" charset="0"/>
                <a:ea typeface="Source Sans Pro" pitchFamily="34" charset="-122"/>
                <a:cs typeface="Source Sans Pro" pitchFamily="34" charset="-120"/>
              </a:rPr>
              <a:t>A single user can possess multiple invoices, indicating a "one-to-many" relationship.</a:t>
            </a:r>
            <a:endParaRPr lang="en-US" sz="1600" dirty="0"/>
          </a:p>
        </p:txBody>
      </p:sp>
      <p:sp>
        <p:nvSpPr>
          <p:cNvPr id="7" name="Text 4"/>
          <p:cNvSpPr/>
          <p:nvPr/>
        </p:nvSpPr>
        <p:spPr>
          <a:xfrm>
            <a:off x="989290" y="1518881"/>
            <a:ext cx="9578102" cy="355402"/>
          </a:xfrm>
          <a:prstGeom prst="rect">
            <a:avLst/>
          </a:prstGeom>
          <a:noFill/>
          <a:ln/>
        </p:spPr>
        <p:txBody>
          <a:bodyPr wrap="none" rtlCol="0" anchor="t"/>
          <a:lstStyle/>
          <a:p>
            <a:pPr marL="342900" indent="-342900" algn="l">
              <a:lnSpc>
                <a:spcPts val="2799"/>
              </a:lnSpc>
              <a:buSzPct val="100000"/>
              <a:buChar char="•"/>
            </a:pPr>
            <a:r>
              <a:rPr lang="en-US" sz="1600" kern="0" spc="-35" dirty="0">
                <a:solidFill>
                  <a:srgbClr val="272525"/>
                </a:solidFill>
                <a:latin typeface="Source Sans Pro" pitchFamily="34" charset="0"/>
                <a:ea typeface="Source Sans Pro" pitchFamily="34" charset="-122"/>
                <a:cs typeface="Source Sans Pro" pitchFamily="34" charset="-120"/>
              </a:rPr>
              <a:t>This relationship signifies that a single user may have multiple invoices associated with their account.</a:t>
            </a:r>
            <a:endParaRPr lang="en-US" sz="1600" dirty="0"/>
          </a:p>
        </p:txBody>
      </p:sp>
      <p:sp>
        <p:nvSpPr>
          <p:cNvPr id="8" name="Text 5"/>
          <p:cNvSpPr/>
          <p:nvPr/>
        </p:nvSpPr>
        <p:spPr>
          <a:xfrm>
            <a:off x="633889" y="2207538"/>
            <a:ext cx="5252680" cy="416481"/>
          </a:xfrm>
          <a:prstGeom prst="rect">
            <a:avLst/>
          </a:prstGeom>
          <a:noFill/>
          <a:ln/>
        </p:spPr>
        <p:txBody>
          <a:bodyPr wrap="none" rtlCol="0" anchor="t"/>
          <a:lstStyle/>
          <a:p>
            <a:pPr marL="0" indent="0" algn="l">
              <a:lnSpc>
                <a:spcPts val="3281"/>
              </a:lnSpc>
              <a:buNone/>
            </a:pPr>
            <a:r>
              <a:rPr lang="en-US" sz="1600" b="1" kern="0" spc="-35" dirty="0">
                <a:solidFill>
                  <a:srgbClr val="000000"/>
                </a:solidFill>
                <a:latin typeface="adonis-web" pitchFamily="34" charset="0"/>
                <a:ea typeface="adonis-web" pitchFamily="34" charset="-122"/>
                <a:cs typeface="adonis-web" pitchFamily="34" charset="-120"/>
              </a:rPr>
              <a:t>10.Users – Notifications Relationship</a:t>
            </a:r>
            <a:endParaRPr lang="en-US" sz="1600" dirty="0"/>
          </a:p>
        </p:txBody>
      </p:sp>
      <p:sp>
        <p:nvSpPr>
          <p:cNvPr id="9" name="Text 6"/>
          <p:cNvSpPr/>
          <p:nvPr/>
        </p:nvSpPr>
        <p:spPr>
          <a:xfrm>
            <a:off x="989290" y="2957275"/>
            <a:ext cx="9578102" cy="355402"/>
          </a:xfrm>
          <a:prstGeom prst="rect">
            <a:avLst/>
          </a:prstGeom>
          <a:noFill/>
          <a:ln/>
        </p:spPr>
        <p:txBody>
          <a:bodyPr wrap="none" rtlCol="0" anchor="t"/>
          <a:lstStyle/>
          <a:p>
            <a:pPr marL="342900" indent="-342900" algn="l">
              <a:lnSpc>
                <a:spcPts val="2799"/>
              </a:lnSpc>
              <a:buSzPct val="100000"/>
              <a:buChar char="•"/>
            </a:pPr>
            <a:r>
              <a:rPr lang="en-US" sz="1600" kern="0" spc="-35" dirty="0">
                <a:solidFill>
                  <a:srgbClr val="272525"/>
                </a:solidFill>
                <a:latin typeface="Source Sans Pro" pitchFamily="34" charset="0"/>
                <a:ea typeface="Source Sans Pro" pitchFamily="34" charset="-122"/>
                <a:cs typeface="Source Sans Pro" pitchFamily="34" charset="-120"/>
              </a:rPr>
              <a:t>Users can receive multiple notifications, representing a "one-to-many" relationship.</a:t>
            </a:r>
            <a:endParaRPr lang="en-US" sz="1600" dirty="0"/>
          </a:p>
        </p:txBody>
      </p:sp>
      <p:sp>
        <p:nvSpPr>
          <p:cNvPr id="10" name="Text 7"/>
          <p:cNvSpPr/>
          <p:nvPr/>
        </p:nvSpPr>
        <p:spPr>
          <a:xfrm>
            <a:off x="989290" y="3401497"/>
            <a:ext cx="9578102" cy="710803"/>
          </a:xfrm>
          <a:prstGeom prst="rect">
            <a:avLst/>
          </a:prstGeom>
          <a:noFill/>
          <a:ln/>
        </p:spPr>
        <p:txBody>
          <a:bodyPr wrap="square" rtlCol="0" anchor="t"/>
          <a:lstStyle/>
          <a:p>
            <a:pPr marL="342900" indent="-342900" algn="l">
              <a:lnSpc>
                <a:spcPts val="2799"/>
              </a:lnSpc>
              <a:buSzPct val="100000"/>
              <a:buChar char="•"/>
            </a:pPr>
            <a:r>
              <a:rPr lang="en-US" sz="1600" kern="0" spc="-35" dirty="0">
                <a:solidFill>
                  <a:srgbClr val="272525"/>
                </a:solidFill>
                <a:latin typeface="Source Sans Pro" pitchFamily="34" charset="0"/>
                <a:ea typeface="Source Sans Pro" pitchFamily="34" charset="-122"/>
                <a:cs typeface="Source Sans Pro" pitchFamily="34" charset="-120"/>
              </a:rPr>
              <a:t>This means that a user may get various notifications from the system, such as booking confirmations or updates on service availability.</a:t>
            </a:r>
            <a:endParaRPr lang="en-US" sz="1600" dirty="0"/>
          </a:p>
        </p:txBody>
      </p:sp>
      <p:sp>
        <p:nvSpPr>
          <p:cNvPr id="11" name="Text 8"/>
          <p:cNvSpPr/>
          <p:nvPr/>
        </p:nvSpPr>
        <p:spPr>
          <a:xfrm>
            <a:off x="2348389" y="6469499"/>
            <a:ext cx="9933503"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1620</Words>
  <Application>Microsoft Office PowerPoint</Application>
  <PresentationFormat>Custom</PresentationFormat>
  <Paragraphs>210</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adonis-web</vt:lpstr>
      <vt:lpstr>Arial</vt:lpstr>
      <vt:lpstr>Consolas</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sandeep kumar</cp:lastModifiedBy>
  <cp:revision>5</cp:revision>
  <dcterms:created xsi:type="dcterms:W3CDTF">2024-05-09T09:07:10Z</dcterms:created>
  <dcterms:modified xsi:type="dcterms:W3CDTF">2024-05-09T09:39:50Z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2024-05-09T09:23:57Z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4a61f488-5cbe-4141-a810-14a23f38a512</vt:lpwstr>
  </property>
  <property fmtid="{D5CDD505-2E9C-101B-9397-08002B2CF9AE}" pid="7" name="MSIP_Label_defa4170-0d19-0005-0004-bc88714345d2_ActionId">
    <vt:lpwstr>bd66f83f-a8da-4ca8-841b-e2b6b6bc0808</vt:lpwstr>
  </property>
  <property fmtid="{D5CDD505-2E9C-101B-9397-08002B2CF9AE}" pid="8" name="MSIP_Label_defa4170-0d19-0005-0004-bc88714345d2_ContentBits">
    <vt:lpwstr>0</vt:lpwstr>
  </property>
</Properties>
</file>